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500" r:id="rId5"/>
    <p:sldId id="501" r:id="rId6"/>
    <p:sldId id="259" r:id="rId7"/>
    <p:sldId id="260" r:id="rId8"/>
    <p:sldId id="502" r:id="rId9"/>
    <p:sldId id="504" r:id="rId10"/>
    <p:sldId id="489" r:id="rId11"/>
    <p:sldId id="490" r:id="rId12"/>
    <p:sldId id="488" r:id="rId13"/>
    <p:sldId id="469" r:id="rId14"/>
    <p:sldId id="473" r:id="rId15"/>
    <p:sldId id="476" r:id="rId16"/>
    <p:sldId id="477" r:id="rId17"/>
    <p:sldId id="492" r:id="rId18"/>
    <p:sldId id="493" r:id="rId19"/>
    <p:sldId id="494" r:id="rId20"/>
    <p:sldId id="497" r:id="rId21"/>
    <p:sldId id="271" r:id="rId22"/>
    <p:sldId id="524" r:id="rId23"/>
    <p:sldId id="272" r:id="rId24"/>
    <p:sldId id="505" r:id="rId25"/>
    <p:sldId id="261" r:id="rId26"/>
    <p:sldId id="262" r:id="rId27"/>
    <p:sldId id="263" r:id="rId28"/>
    <p:sldId id="264" r:id="rId29"/>
    <p:sldId id="267" r:id="rId30"/>
    <p:sldId id="266" r:id="rId31"/>
    <p:sldId id="268" r:id="rId32"/>
    <p:sldId id="269" r:id="rId33"/>
    <p:sldId id="265" r:id="rId34"/>
    <p:sldId id="270" r:id="rId35"/>
    <p:sldId id="503" r:id="rId36"/>
    <p:sldId id="499" r:id="rId37"/>
    <p:sldId id="498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60B5F2F-B9E3-4D52-8B4D-4B7444396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08" y="-92118"/>
            <a:ext cx="4133190" cy="249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3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CE9F6B88-31CF-4C0B-B3B8-A3B81A98C666}" type="datetimeFigureOut">
              <a:rPr lang="en-CA" smtClean="0"/>
              <a:t>2024-08-20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60A50EA-1FFD-41FA-AB69-1257DB1704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299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CE9F6B88-31CF-4C0B-B3B8-A3B81A98C666}" type="datetimeFigureOut">
              <a:rPr lang="en-CA" smtClean="0"/>
              <a:t>2024-08-20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60A50EA-1FFD-41FA-AB69-1257DB1704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537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CE9F6B88-31CF-4C0B-B3B8-A3B81A98C666}" type="datetimeFigureOut">
              <a:rPr lang="en-CA" smtClean="0"/>
              <a:t>2024-08-20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60A50EA-1FFD-41FA-AB69-1257DB1704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23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8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7DDF75-668B-4542-A38A-9A537757D186}"/>
              </a:ext>
            </a:extLst>
          </p:cNvPr>
          <p:cNvSpPr/>
          <p:nvPr userDrawn="1"/>
        </p:nvSpPr>
        <p:spPr>
          <a:xfrm>
            <a:off x="247650" y="228600"/>
            <a:ext cx="1167765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7474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7DDF75-668B-4542-A38A-9A537757D186}"/>
              </a:ext>
            </a:extLst>
          </p:cNvPr>
          <p:cNvSpPr/>
          <p:nvPr userDrawn="1"/>
        </p:nvSpPr>
        <p:spPr>
          <a:xfrm>
            <a:off x="217832" y="228600"/>
            <a:ext cx="11747499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493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0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49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814732"/>
            <a:ext cx="4184035" cy="4226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814733"/>
            <a:ext cx="4184034" cy="4226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3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7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CE9F6B88-31CF-4C0B-B3B8-A3B81A98C666}" type="datetimeFigureOut">
              <a:rPr lang="en-CA" smtClean="0"/>
              <a:t>2024-08-20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60A50EA-1FFD-41FA-AB69-1257DB1704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05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4006" y="642425"/>
            <a:ext cx="8773552" cy="989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814733"/>
            <a:ext cx="8596668" cy="4226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ACF05C5-ECA9-4C19-A9E1-83414599153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12" y="-72417"/>
            <a:ext cx="2880000" cy="173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2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94" r:id="rId3"/>
    <p:sldLayoutId id="2147483695" r:id="rId4"/>
    <p:sldLayoutId id="2147483683" r:id="rId5"/>
    <p:sldLayoutId id="2147483684" r:id="rId6"/>
    <p:sldLayoutId id="2147483681" r:id="rId7"/>
    <p:sldLayoutId id="2147483682" r:id="rId8"/>
    <p:sldLayoutId id="2147483680" r:id="rId9"/>
    <p:sldLayoutId id="2147483685" r:id="rId10"/>
    <p:sldLayoutId id="2147483687" r:id="rId11"/>
    <p:sldLayoutId id="2147483689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microsoft.com/en-us/office/welcome-to-your-outlook-calendar-6fb9225d-9f9d-456d-8c81-8437bfcd3eb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en-us/office/get-started-with-onedrive-work-or-school-b30da4eb-ddd2-44b6-943b-e6fbfc6b8dd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add-a-cover-page-79df80ec-266d-46d6-9382-6d70f1d13777#:~:text=display%20page%20numbers.-,Insert%20a%20cover%20page,title%2C%20and%20typing%20your%20text.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insert-page-numbers-9f366518-0500-4b45-903d-987d3827c007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add-a-heading-3eb8b917-56dc-4a17-891a-a026b2c790f2#:~:text=The%20simplest%20way%20to%20add%20headings%20is%20to%20use%20heading,to%20see%20more%20available%20styles.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insert-footnotes-and-endnotes-61f3fb1a-4717-414c-9a8f-015a5f3ff4cb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add-citations-in-a-word-document-ab9322bb-a8d3-47f4-80c8-63c06779f127#:~:text=to%20your%20document-,Click%20at%20the%20end%20of%20the%20sentence%20or%20phrase%20that,citation%20you%20want%20to%20use.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create-a-bibliography-citations-and-references-17686589-4824-4940-9c69-342c289fa2a5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insert-a-table-of-contents-882e8564-0edb-435e-84b5-1d8552ccf0c0#:~:text=sequence%2C%20or%20level.-,Click%20where%20you%20want%20to%20insert%20the%20table%20of%20contents,Contents%20%3E%20Insert%20Table%20of%20Contents.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check-grammar-spelling-and-more-in-word-0f43bf32-ccde-40c5-b16a-c6a282c0d251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create-and-send-email-in-outlook-19c32deb-08b6-4f90-a211-02bc5f77f36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0360-8CD5-4A8C-9A8B-F36CF7826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892" y="2395891"/>
            <a:ext cx="7766936" cy="1096899"/>
          </a:xfrm>
        </p:spPr>
        <p:txBody>
          <a:bodyPr/>
          <a:lstStyle/>
          <a:p>
            <a:r>
              <a:rPr lang="en-US" dirty="0"/>
              <a:t>Productivity Training</a:t>
            </a:r>
            <a:endParaRPr lang="en-CA" dirty="0"/>
          </a:p>
        </p:txBody>
      </p:sp>
      <p:pic>
        <p:nvPicPr>
          <p:cNvPr id="1026" name="Picture 2" descr="Post Secondary Pathways | St. Michael Stratford">
            <a:extLst>
              <a:ext uri="{FF2B5EF4-FFF2-40B4-BE49-F238E27FC236}">
                <a16:creationId xmlns:a16="http://schemas.microsoft.com/office/drawing/2014/main" id="{D390D23A-148F-832F-8A46-16C666233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13659"/>
            <a:ext cx="4400509" cy="2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E0E01D-2C1A-2267-04CC-8EF8C49FB707}"/>
              </a:ext>
            </a:extLst>
          </p:cNvPr>
          <p:cNvSpPr/>
          <p:nvPr/>
        </p:nvSpPr>
        <p:spPr>
          <a:xfrm>
            <a:off x="1409892" y="900864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063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0360-8CD5-4A8C-9A8B-F36CF782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06" y="642425"/>
            <a:ext cx="8345219" cy="989427"/>
          </a:xfrm>
        </p:spPr>
        <p:txBody>
          <a:bodyPr/>
          <a:lstStyle/>
          <a:p>
            <a:pPr algn="ctr"/>
            <a:r>
              <a:rPr lang="en-CA" dirty="0"/>
              <a:t>Time Management</a:t>
            </a:r>
          </a:p>
        </p:txBody>
      </p: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7F4A20F-BE85-4713-B776-EB7D7B5A3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1" y="1631852"/>
            <a:ext cx="9315947" cy="531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2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0360-8CD5-4A8C-9A8B-F36CF782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32" y="539186"/>
            <a:ext cx="9231659" cy="950401"/>
          </a:xfrm>
        </p:spPr>
        <p:txBody>
          <a:bodyPr>
            <a:normAutofit fontScale="90000"/>
          </a:bodyPr>
          <a:lstStyle/>
          <a:p>
            <a:r>
              <a:rPr lang="en-CA" dirty="0"/>
              <a:t>Why is Time Management important?</a:t>
            </a:r>
            <a:br>
              <a:rPr lang="en-CA" dirty="0"/>
            </a:br>
            <a:endParaRPr lang="en-CA" dirty="0"/>
          </a:p>
        </p:txBody>
      </p: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7F4A20F-BE85-4713-B776-EB7D7B5A3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2" y="4483580"/>
            <a:ext cx="4319114" cy="24649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D5550BE-BE9B-6EAF-7103-124A3D64CB75}"/>
              </a:ext>
            </a:extLst>
          </p:cNvPr>
          <p:cNvSpPr txBox="1">
            <a:spLocks/>
          </p:cNvSpPr>
          <p:nvPr/>
        </p:nvSpPr>
        <p:spPr>
          <a:xfrm>
            <a:off x="458031" y="1489587"/>
            <a:ext cx="9231659" cy="17403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/>
              <a:t>What are the negative consequences </a:t>
            </a:r>
            <a:br>
              <a:rPr lang="en-CA" dirty="0"/>
            </a:br>
            <a:r>
              <a:rPr lang="en-CA" dirty="0"/>
              <a:t>of bad time management?</a:t>
            </a:r>
            <a:br>
              <a:rPr lang="en-CA" dirty="0"/>
            </a:b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21F63D-6EE0-D6D6-D25E-22AA76A7E528}"/>
              </a:ext>
            </a:extLst>
          </p:cNvPr>
          <p:cNvSpPr txBox="1">
            <a:spLocks/>
          </p:cNvSpPr>
          <p:nvPr/>
        </p:nvSpPr>
        <p:spPr>
          <a:xfrm>
            <a:off x="458031" y="2788653"/>
            <a:ext cx="9231659" cy="17403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4000" dirty="0"/>
              <a:t>What are the positive benefits of </a:t>
            </a:r>
            <a:br>
              <a:rPr lang="en-CA" sz="4000" dirty="0"/>
            </a:br>
            <a:r>
              <a:rPr lang="en-CA" sz="4000" dirty="0"/>
              <a:t>great time management?</a:t>
            </a:r>
          </a:p>
        </p:txBody>
      </p:sp>
    </p:spTree>
    <p:extLst>
      <p:ext uri="{BB962C8B-B14F-4D97-AF65-F5344CB8AC3E}">
        <p14:creationId xmlns:p14="http://schemas.microsoft.com/office/powerpoint/2010/main" val="149180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715D-2CA5-4318-857B-8FF7B9B2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 Do Lists (Checklists)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3AA02-B92F-4E35-BDB9-9D7F5849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4733"/>
            <a:ext cx="8596668" cy="4922398"/>
          </a:xfrm>
        </p:spPr>
        <p:txBody>
          <a:bodyPr>
            <a:normAutofit/>
          </a:bodyPr>
          <a:lstStyle/>
          <a:p>
            <a:r>
              <a:rPr lang="en-CA" dirty="0"/>
              <a:t>So we don’t forget!</a:t>
            </a:r>
          </a:p>
          <a:p>
            <a:r>
              <a:rPr lang="en-CA" dirty="0"/>
              <a:t>So we can organize our tasks</a:t>
            </a:r>
          </a:p>
          <a:p>
            <a:pPr lvl="1"/>
            <a:r>
              <a:rPr lang="en-CA" i="1" dirty="0"/>
              <a:t>Organizing relieves stress</a:t>
            </a:r>
          </a:p>
          <a:p>
            <a:r>
              <a:rPr lang="en-CA" dirty="0"/>
              <a:t>So we can priorize our tasks</a:t>
            </a:r>
          </a:p>
          <a:p>
            <a:r>
              <a:rPr lang="en-CA" dirty="0"/>
              <a:t>So we can schedule our tasks</a:t>
            </a:r>
          </a:p>
          <a:p>
            <a:r>
              <a:rPr lang="en-CA" dirty="0"/>
              <a:t>So we can delegate </a:t>
            </a:r>
            <a:br>
              <a:rPr lang="en-CA" dirty="0"/>
            </a:br>
            <a:r>
              <a:rPr lang="en-CA" dirty="0"/>
              <a:t>(where appropriate)</a:t>
            </a:r>
          </a:p>
          <a:p>
            <a:r>
              <a:rPr lang="en-CA" dirty="0"/>
              <a:t>So we can manage expectations</a:t>
            </a:r>
          </a:p>
        </p:txBody>
      </p:sp>
      <p:pic>
        <p:nvPicPr>
          <p:cNvPr id="1026" name="Picture 2" descr="To do list Stickers - Free miscellaneous Stickers">
            <a:extLst>
              <a:ext uri="{FF2B5EF4-FFF2-40B4-BE49-F238E27FC236}">
                <a16:creationId xmlns:a16="http://schemas.microsoft.com/office/drawing/2014/main" id="{A59F6626-C0D0-E4A8-A044-B071DEF15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26" y="2008770"/>
            <a:ext cx="3928241" cy="392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6CC9CCB-009B-4658-BF10-0A09671E2EB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6" y="219075"/>
            <a:ext cx="9442450" cy="63246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A9F8C2-7A52-4BE2-9EB9-F81F5C09D9FD}"/>
              </a:ext>
            </a:extLst>
          </p:cNvPr>
          <p:cNvSpPr/>
          <p:nvPr/>
        </p:nvSpPr>
        <p:spPr>
          <a:xfrm>
            <a:off x="3971964" y="2431415"/>
            <a:ext cx="20842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Urgent </a:t>
            </a:r>
            <a:br>
              <a:rPr lang="en-US" sz="3200" b="1" cap="none" spc="0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sz="3200" b="1" cap="none" spc="0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</a:t>
            </a:r>
          </a:p>
          <a:p>
            <a:pPr algn="ctr"/>
            <a:r>
              <a:rPr lang="en-US" sz="32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Important</a:t>
            </a:r>
            <a:endParaRPr lang="en-US" sz="3200" b="1" cap="none" spc="0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C2EAE8-5D8D-43C3-87D3-B2DF6BFBAB7E}"/>
              </a:ext>
            </a:extLst>
          </p:cNvPr>
          <p:cNvSpPr/>
          <p:nvPr/>
        </p:nvSpPr>
        <p:spPr>
          <a:xfrm>
            <a:off x="7736582" y="2431415"/>
            <a:ext cx="24032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Not Urgent </a:t>
            </a:r>
          </a:p>
          <a:p>
            <a:pPr algn="ctr"/>
            <a:r>
              <a:rPr lang="en-US" sz="32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but</a:t>
            </a:r>
            <a:endParaRPr lang="en-US" sz="3200" b="1" cap="none" spc="0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2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Important</a:t>
            </a:r>
            <a:endParaRPr lang="en-US" sz="3200" b="1" cap="none" spc="0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5FB3E4-ADD7-404B-8948-01A12BE79975}"/>
              </a:ext>
            </a:extLst>
          </p:cNvPr>
          <p:cNvSpPr/>
          <p:nvPr/>
        </p:nvSpPr>
        <p:spPr>
          <a:xfrm>
            <a:off x="4140759" y="4631276"/>
            <a:ext cx="20842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Urgent </a:t>
            </a:r>
          </a:p>
          <a:p>
            <a:pPr algn="ctr"/>
            <a:r>
              <a:rPr lang="en-US" sz="32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but not</a:t>
            </a:r>
            <a:endParaRPr lang="en-US" sz="3200" b="1" cap="none" spc="0" dirty="0">
              <a:ln w="660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2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Important</a:t>
            </a:r>
            <a:endParaRPr lang="en-US" sz="3200" b="1" cap="none" spc="0" dirty="0">
              <a:ln w="660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7574-C199-4655-9BA0-BB3E07022FEB}"/>
              </a:ext>
            </a:extLst>
          </p:cNvPr>
          <p:cNvSpPr/>
          <p:nvPr/>
        </p:nvSpPr>
        <p:spPr>
          <a:xfrm>
            <a:off x="7685905" y="4631276"/>
            <a:ext cx="24032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Not Urgent </a:t>
            </a:r>
          </a:p>
          <a:p>
            <a:pPr algn="ctr"/>
            <a:r>
              <a:rPr lang="en-US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 not</a:t>
            </a:r>
            <a:endParaRPr lang="en-US" sz="32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Important</a:t>
            </a:r>
            <a:endParaRPr lang="en-US" sz="32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68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6CC9CCB-009B-4658-BF10-0A09671E2EB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0" y="219075"/>
            <a:ext cx="9442450" cy="63246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A9F8C2-7A52-4BE2-9EB9-F81F5C09D9FD}"/>
              </a:ext>
            </a:extLst>
          </p:cNvPr>
          <p:cNvSpPr/>
          <p:nvPr/>
        </p:nvSpPr>
        <p:spPr>
          <a:xfrm>
            <a:off x="3971958" y="2431415"/>
            <a:ext cx="20842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Urgent </a:t>
            </a:r>
            <a:br>
              <a:rPr lang="en-US" sz="3200" b="1" cap="none" spc="0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sz="3200" b="1" cap="none" spc="0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</a:t>
            </a:r>
          </a:p>
          <a:p>
            <a:pPr algn="ctr"/>
            <a:r>
              <a:rPr lang="en-US" sz="32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Important</a:t>
            </a:r>
            <a:endParaRPr lang="en-US" sz="3200" b="1" cap="none" spc="0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C2EAE8-5D8D-43C3-87D3-B2DF6BFBAB7E}"/>
              </a:ext>
            </a:extLst>
          </p:cNvPr>
          <p:cNvSpPr/>
          <p:nvPr/>
        </p:nvSpPr>
        <p:spPr>
          <a:xfrm>
            <a:off x="7736576" y="2431415"/>
            <a:ext cx="24032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Not Urgent </a:t>
            </a:r>
          </a:p>
          <a:p>
            <a:pPr algn="ctr"/>
            <a:r>
              <a:rPr lang="en-US" sz="32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but</a:t>
            </a:r>
            <a:endParaRPr lang="en-US" sz="3200" b="1" cap="none" spc="0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2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Important</a:t>
            </a:r>
            <a:endParaRPr lang="en-US" sz="3200" b="1" cap="none" spc="0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5FB3E4-ADD7-404B-8948-01A12BE79975}"/>
              </a:ext>
            </a:extLst>
          </p:cNvPr>
          <p:cNvSpPr/>
          <p:nvPr/>
        </p:nvSpPr>
        <p:spPr>
          <a:xfrm>
            <a:off x="4140753" y="4631276"/>
            <a:ext cx="20842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Urgent </a:t>
            </a:r>
          </a:p>
          <a:p>
            <a:pPr algn="ctr"/>
            <a:r>
              <a:rPr lang="en-US" sz="32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but not</a:t>
            </a:r>
            <a:endParaRPr lang="en-US" sz="3200" b="1" cap="none" spc="0" dirty="0">
              <a:ln w="660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2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Important</a:t>
            </a:r>
            <a:endParaRPr lang="en-US" sz="3200" b="1" cap="none" spc="0" dirty="0">
              <a:ln w="660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7574-C199-4655-9BA0-BB3E07022FEB}"/>
              </a:ext>
            </a:extLst>
          </p:cNvPr>
          <p:cNvSpPr/>
          <p:nvPr/>
        </p:nvSpPr>
        <p:spPr>
          <a:xfrm>
            <a:off x="7685899" y="4631276"/>
            <a:ext cx="24032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Not Urgent </a:t>
            </a:r>
          </a:p>
          <a:p>
            <a:pPr algn="ctr"/>
            <a:r>
              <a:rPr lang="en-US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 not</a:t>
            </a:r>
            <a:endParaRPr lang="en-US" sz="32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Important</a:t>
            </a:r>
            <a:endParaRPr lang="en-US" sz="32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4A8221-85EC-4ECF-8BCB-2D52AFBB784A}"/>
              </a:ext>
            </a:extLst>
          </p:cNvPr>
          <p:cNvSpPr/>
          <p:nvPr/>
        </p:nvSpPr>
        <p:spPr>
          <a:xfrm>
            <a:off x="3965582" y="2984380"/>
            <a:ext cx="19255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 FIRST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3CAE62-ACD2-43D8-85B9-EE70E41E0E31}"/>
              </a:ext>
            </a:extLst>
          </p:cNvPr>
          <p:cNvSpPr/>
          <p:nvPr/>
        </p:nvSpPr>
        <p:spPr>
          <a:xfrm>
            <a:off x="7953602" y="2977910"/>
            <a:ext cx="1867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 NEXT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74242C-1ED1-47BF-AC76-52B6A2D609EC}"/>
              </a:ext>
            </a:extLst>
          </p:cNvPr>
          <p:cNvSpPr/>
          <p:nvPr/>
        </p:nvSpPr>
        <p:spPr>
          <a:xfrm>
            <a:off x="4039380" y="5136101"/>
            <a:ext cx="21271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DELEGATE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EA4D26-D844-45F3-B00B-206DEE1E203D}"/>
              </a:ext>
            </a:extLst>
          </p:cNvPr>
          <p:cNvSpPr/>
          <p:nvPr/>
        </p:nvSpPr>
        <p:spPr>
          <a:xfrm>
            <a:off x="7807119" y="5136101"/>
            <a:ext cx="21607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ELIMINATE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12506B-3B81-4BDF-B9FD-557DC20F6458}"/>
              </a:ext>
            </a:extLst>
          </p:cNvPr>
          <p:cNvSpPr/>
          <p:nvPr/>
        </p:nvSpPr>
        <p:spPr>
          <a:xfrm>
            <a:off x="2733368" y="288965"/>
            <a:ext cx="7409401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tend to do the </a:t>
            </a:r>
            <a:b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asy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and/or </a:t>
            </a:r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enjoyable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9485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E689-10E7-46F5-B8ED-5F74C1C9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Scheduling Your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E2EFE-30D4-468F-BCA3-690AFBB3E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4733"/>
            <a:ext cx="5028141" cy="4400842"/>
          </a:xfrm>
        </p:spPr>
        <p:txBody>
          <a:bodyPr>
            <a:normAutofit/>
          </a:bodyPr>
          <a:lstStyle/>
          <a:p>
            <a:r>
              <a:rPr lang="en-CA" dirty="0"/>
              <a:t>Plan the URGENT and IMPORTANT first</a:t>
            </a:r>
          </a:p>
          <a:p>
            <a:r>
              <a:rPr lang="en-CA" dirty="0"/>
              <a:t>Plan the IMPORTANT but not URGENT second</a:t>
            </a:r>
          </a:p>
          <a:p>
            <a:r>
              <a:rPr lang="en-CA" dirty="0"/>
              <a:t>Schedule them early</a:t>
            </a:r>
          </a:p>
          <a:p>
            <a:r>
              <a:rPr lang="en-CA" dirty="0"/>
              <a:t>Allow ample time</a:t>
            </a:r>
          </a:p>
        </p:txBody>
      </p:sp>
    </p:spTree>
    <p:extLst>
      <p:ext uri="{BB962C8B-B14F-4D97-AF65-F5344CB8AC3E}">
        <p14:creationId xmlns:p14="http://schemas.microsoft.com/office/powerpoint/2010/main" val="379311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6C43-3F04-476E-A1C2-89BA4E6BB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Digital Calendar</a:t>
            </a:r>
          </a:p>
        </p:txBody>
      </p:sp>
      <p:pic>
        <p:nvPicPr>
          <p:cNvPr id="9222" name="Picture 6" descr="Microsoft announces redesigned Outlook.com calendar experience - MSPoweruser">
            <a:extLst>
              <a:ext uri="{FF2B5EF4-FFF2-40B4-BE49-F238E27FC236}">
                <a16:creationId xmlns:a16="http://schemas.microsoft.com/office/drawing/2014/main" id="{DF259709-7F91-4CA6-92CA-CFA0474DF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6" y="1689210"/>
            <a:ext cx="8766604" cy="4743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The Best Calendar App for iPhone – The Sweet Setup">
            <a:extLst>
              <a:ext uri="{FF2B5EF4-FFF2-40B4-BE49-F238E27FC236}">
                <a16:creationId xmlns:a16="http://schemas.microsoft.com/office/drawing/2014/main" id="{F5F2126C-8BEA-4DE0-AE67-DBCB32F19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81" y="-29455"/>
            <a:ext cx="5283288" cy="42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hlinkClick r:id="rId4"/>
            <a:extLst>
              <a:ext uri="{FF2B5EF4-FFF2-40B4-BE49-F238E27FC236}">
                <a16:creationId xmlns:a16="http://schemas.microsoft.com/office/drawing/2014/main" id="{4F1EE2D6-A579-DFFF-E480-C4EC2DDEEC02}"/>
              </a:ext>
            </a:extLst>
          </p:cNvPr>
          <p:cNvSpPr/>
          <p:nvPr/>
        </p:nvSpPr>
        <p:spPr>
          <a:xfrm>
            <a:off x="10005476" y="6015481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86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king With Distractions | NeuWrite San Diego">
            <a:extLst>
              <a:ext uri="{FF2B5EF4-FFF2-40B4-BE49-F238E27FC236}">
                <a16:creationId xmlns:a16="http://schemas.microsoft.com/office/drawing/2014/main" id="{DD93A1C2-5E6E-488E-BEAC-D4553D0E1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" b="3472"/>
          <a:stretch/>
        </p:blipFill>
        <p:spPr bwMode="auto">
          <a:xfrm>
            <a:off x="684214" y="290513"/>
            <a:ext cx="7719900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76E93A-A1B2-4DA5-BCBB-65CE8821B842}"/>
              </a:ext>
            </a:extLst>
          </p:cNvPr>
          <p:cNvSpPr/>
          <p:nvPr/>
        </p:nvSpPr>
        <p:spPr>
          <a:xfrm>
            <a:off x="7762418" y="333673"/>
            <a:ext cx="38395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Minimizing 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Distractions</a:t>
            </a:r>
          </a:p>
        </p:txBody>
      </p:sp>
    </p:spTree>
    <p:extLst>
      <p:ext uri="{BB962C8B-B14F-4D97-AF65-F5344CB8AC3E}">
        <p14:creationId xmlns:p14="http://schemas.microsoft.com/office/powerpoint/2010/main" val="12961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ocus on One Thing This Month - Joshua N. Hook">
            <a:extLst>
              <a:ext uri="{FF2B5EF4-FFF2-40B4-BE49-F238E27FC236}">
                <a16:creationId xmlns:a16="http://schemas.microsoft.com/office/drawing/2014/main" id="{DAF993CC-F053-4B0E-AC10-90493E5D2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47" y="423241"/>
            <a:ext cx="5164379" cy="58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08AE36-8E68-0D10-6D16-888C69358FC3}"/>
              </a:ext>
            </a:extLst>
          </p:cNvPr>
          <p:cNvSpPr/>
          <p:nvPr/>
        </p:nvSpPr>
        <p:spPr>
          <a:xfrm>
            <a:off x="6293576" y="805160"/>
            <a:ext cx="48125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Focus on one 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thing at a time</a:t>
            </a:r>
          </a:p>
        </p:txBody>
      </p:sp>
    </p:spTree>
    <p:extLst>
      <p:ext uri="{BB962C8B-B14F-4D97-AF65-F5344CB8AC3E}">
        <p14:creationId xmlns:p14="http://schemas.microsoft.com/office/powerpoint/2010/main" val="118321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 Phone Zone – Taking a Stand for My Ideal Lifestyle - Making Productivity  Easy">
            <a:extLst>
              <a:ext uri="{FF2B5EF4-FFF2-40B4-BE49-F238E27FC236}">
                <a16:creationId xmlns:a16="http://schemas.microsoft.com/office/drawing/2014/main" id="{162F7992-8BAD-47F0-930A-8B2231939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25" y="300452"/>
            <a:ext cx="7850907" cy="267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6 Signs You Need A Break From Social Media - Tha Produce Section">
            <a:extLst>
              <a:ext uri="{FF2B5EF4-FFF2-40B4-BE49-F238E27FC236}">
                <a16:creationId xmlns:a16="http://schemas.microsoft.com/office/drawing/2014/main" id="{1DDFED0D-C4EB-44CD-92A8-647CD8996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59" y="3155155"/>
            <a:ext cx="4256433" cy="31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ow to fix email bounce backs from legitimate email addresses. - In 2 Tech">
            <a:extLst>
              <a:ext uri="{FF2B5EF4-FFF2-40B4-BE49-F238E27FC236}">
                <a16:creationId xmlns:a16="http://schemas.microsoft.com/office/drawing/2014/main" id="{D64D2681-4249-42DB-A450-A4DAF20B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182" y="3108982"/>
            <a:ext cx="3238498" cy="323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gratulations Images – Browse 1,605,782 Stock Photos, Vectors, and Video  | Adobe Stock">
            <a:extLst>
              <a:ext uri="{FF2B5EF4-FFF2-40B4-BE49-F238E27FC236}">
                <a16:creationId xmlns:a16="http://schemas.microsoft.com/office/drawing/2014/main" id="{2FB59EB2-E328-E5CD-9914-8CEC75942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714500"/>
            <a:ext cx="102965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0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217FF4-B59D-4749-A3BA-E825B2C5FD49}"/>
              </a:ext>
            </a:extLst>
          </p:cNvPr>
          <p:cNvSpPr/>
          <p:nvPr/>
        </p:nvSpPr>
        <p:spPr>
          <a:xfrm>
            <a:off x="6724654" y="-85725"/>
            <a:ext cx="5695950" cy="6938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146" name="Picture 2" descr="FOMO and the Social Media Fix - Luminari">
            <a:extLst>
              <a:ext uri="{FF2B5EF4-FFF2-40B4-BE49-F238E27FC236}">
                <a16:creationId xmlns:a16="http://schemas.microsoft.com/office/drawing/2014/main" id="{8FF1C7CF-9F24-450A-93E0-BCF336C4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3238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EBA2B3-5B2F-48FF-BABB-A2BD451519F5}"/>
              </a:ext>
            </a:extLst>
          </p:cNvPr>
          <p:cNvSpPr/>
          <p:nvPr/>
        </p:nvSpPr>
        <p:spPr>
          <a:xfrm>
            <a:off x="7048712" y="0"/>
            <a:ext cx="517641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BREAK </a:t>
            </a:r>
            <a:b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ADDICTION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5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derstanding File Management System in Operating System | by Abhishek |  Medium">
            <a:extLst>
              <a:ext uri="{FF2B5EF4-FFF2-40B4-BE49-F238E27FC236}">
                <a16:creationId xmlns:a16="http://schemas.microsoft.com/office/drawing/2014/main" id="{38186630-BB20-BE64-0BFA-B7F24563C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OneDrive for Business cloud storage review | Tom's Guide">
            <a:extLst>
              <a:ext uri="{FF2B5EF4-FFF2-40B4-BE49-F238E27FC236}">
                <a16:creationId xmlns:a16="http://schemas.microsoft.com/office/drawing/2014/main" id="{28FBBBF8-CA50-41AD-EFE9-3EEA0D157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" t="34305" r="8348" b="38195"/>
          <a:stretch/>
        </p:blipFill>
        <p:spPr bwMode="auto">
          <a:xfrm>
            <a:off x="1771649" y="2028825"/>
            <a:ext cx="8496301" cy="1597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87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BF969AAC-C31D-4177-84E4-B245C417A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6" y="3715889"/>
            <a:ext cx="3210206" cy="2503197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BB5072A-CDDC-4BD9-B5BA-AE71BFF61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04" y="4426951"/>
            <a:ext cx="2776006" cy="1820031"/>
          </a:xfrm>
          <a:prstGeom prst="rect">
            <a:avLst/>
          </a:prstGeom>
        </p:spPr>
      </p:pic>
      <p:pic>
        <p:nvPicPr>
          <p:cNvPr id="7" name="Picture 6" descr="A computer monitor with a keyboard&#10;&#10;Description automatically generated with low confidence">
            <a:extLst>
              <a:ext uri="{FF2B5EF4-FFF2-40B4-BE49-F238E27FC236}">
                <a16:creationId xmlns:a16="http://schemas.microsoft.com/office/drawing/2014/main" id="{B7CD11A4-7517-4A6A-B8AE-781F421C0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67" y="3715889"/>
            <a:ext cx="2521940" cy="219147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5AEC118-8685-4A38-9EE3-651F68E2B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42" y="792549"/>
            <a:ext cx="2965975" cy="22938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24D574-241A-49D5-AF2A-295FE50F7CA8}"/>
              </a:ext>
            </a:extLst>
          </p:cNvPr>
          <p:cNvSpPr txBox="1"/>
          <p:nvPr/>
        </p:nvSpPr>
        <p:spPr>
          <a:xfrm>
            <a:off x="5137028" y="1973606"/>
            <a:ext cx="1294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bg1"/>
                </a:solidFill>
              </a:rPr>
              <a:t>Servers</a:t>
            </a:r>
          </a:p>
        </p:txBody>
      </p:sp>
      <p:pic>
        <p:nvPicPr>
          <p:cNvPr id="14" name="Picture 13" descr="A picture containing text, weapon&#10;&#10;Description automatically generated">
            <a:extLst>
              <a:ext uri="{FF2B5EF4-FFF2-40B4-BE49-F238E27FC236}">
                <a16:creationId xmlns:a16="http://schemas.microsoft.com/office/drawing/2014/main" id="{D348B554-1BE0-4C31-8CCD-AECB51E7ED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0347">
            <a:off x="3211586" y="2648335"/>
            <a:ext cx="1168254" cy="876190"/>
          </a:xfrm>
          <a:prstGeom prst="rect">
            <a:avLst/>
          </a:prstGeom>
        </p:spPr>
      </p:pic>
      <p:pic>
        <p:nvPicPr>
          <p:cNvPr id="15" name="Picture 14" descr="A picture containing text, weapon&#10;&#10;Description automatically generated">
            <a:extLst>
              <a:ext uri="{FF2B5EF4-FFF2-40B4-BE49-F238E27FC236}">
                <a16:creationId xmlns:a16="http://schemas.microsoft.com/office/drawing/2014/main" id="{EC949E20-46BD-4DEB-A7D0-4B6A6D9B9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3169">
            <a:off x="5202263" y="3234745"/>
            <a:ext cx="1168254" cy="876190"/>
          </a:xfrm>
          <a:prstGeom prst="rect">
            <a:avLst/>
          </a:prstGeom>
        </p:spPr>
      </p:pic>
      <p:pic>
        <p:nvPicPr>
          <p:cNvPr id="16" name="Picture 15" descr="A picture containing text, weapon&#10;&#10;Description automatically generated">
            <a:extLst>
              <a:ext uri="{FF2B5EF4-FFF2-40B4-BE49-F238E27FC236}">
                <a16:creationId xmlns:a16="http://schemas.microsoft.com/office/drawing/2014/main" id="{D7A974E7-C44C-4100-B719-8355AC48BB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579">
            <a:off x="7021883" y="2806988"/>
            <a:ext cx="1168254" cy="87619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553F330-AB15-45FF-99E5-AC30985005D2}"/>
              </a:ext>
            </a:extLst>
          </p:cNvPr>
          <p:cNvSpPr txBox="1">
            <a:spLocks/>
          </p:cNvSpPr>
          <p:nvPr/>
        </p:nvSpPr>
        <p:spPr>
          <a:xfrm>
            <a:off x="393115" y="1121037"/>
            <a:ext cx="3954194" cy="98942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/>
              <a:t>Cloud Storage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2F881F-CC36-4DDE-95C8-ACCCBB493B75}"/>
              </a:ext>
            </a:extLst>
          </p:cNvPr>
          <p:cNvSpPr txBox="1">
            <a:spLocks/>
          </p:cNvSpPr>
          <p:nvPr/>
        </p:nvSpPr>
        <p:spPr>
          <a:xfrm>
            <a:off x="7456756" y="1121036"/>
            <a:ext cx="4735244" cy="98942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/>
              <a:t>Cloud Computing</a:t>
            </a:r>
          </a:p>
        </p:txBody>
      </p:sp>
      <p:pic>
        <p:nvPicPr>
          <p:cNvPr id="2" name="Picture 4" descr="OneDrive for Business cloud storage review | Tom's Guide">
            <a:extLst>
              <a:ext uri="{FF2B5EF4-FFF2-40B4-BE49-F238E27FC236}">
                <a16:creationId xmlns:a16="http://schemas.microsoft.com/office/drawing/2014/main" id="{78777F98-FEFC-ACF2-3EAE-DA941E2C2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" t="34305" r="8348" b="38195"/>
          <a:stretch/>
        </p:blipFill>
        <p:spPr bwMode="auto">
          <a:xfrm>
            <a:off x="5026452" y="513946"/>
            <a:ext cx="1749740" cy="3290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49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9830-ECD8-DA24-FB04-6DB7A861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Folder Management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E5E12-42EA-9C3F-5004-46DD733F1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Use your OneDrive to </a:t>
            </a:r>
            <a:r>
              <a:rPr lang="en-CA" b="1" u="sng" dirty="0"/>
              <a:t>backup your files</a:t>
            </a:r>
            <a:r>
              <a:rPr lang="en-CA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 folder per course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/>
              <a:t>You may need sub-folders per course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descriptive file names</a:t>
            </a:r>
          </a:p>
        </p:txBody>
      </p:sp>
      <p:sp>
        <p:nvSpPr>
          <p:cNvPr id="4" name="Rectangle: Rounded Corners 3">
            <a:hlinkClick r:id="rId2"/>
            <a:extLst>
              <a:ext uri="{FF2B5EF4-FFF2-40B4-BE49-F238E27FC236}">
                <a16:creationId xmlns:a16="http://schemas.microsoft.com/office/drawing/2014/main" id="{CBCB99EB-7D2B-FA77-5080-83BE1139E1F3}"/>
              </a:ext>
            </a:extLst>
          </p:cNvPr>
          <p:cNvSpPr/>
          <p:nvPr/>
        </p:nvSpPr>
        <p:spPr>
          <a:xfrm>
            <a:off x="694006" y="6199225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85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Documents Folder Office Royalty-Free Vector Graphic - Pixabay">
            <a:extLst>
              <a:ext uri="{FF2B5EF4-FFF2-40B4-BE49-F238E27FC236}">
                <a16:creationId xmlns:a16="http://schemas.microsoft.com/office/drawing/2014/main" id="{071591F7-7BE5-D1BB-5583-AC313F389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8" y="586408"/>
            <a:ext cx="6388583" cy="584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EA8F4-1513-F4FA-28E1-1402E4FAD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128" y="2822713"/>
            <a:ext cx="9146671" cy="3367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B58FB6-FA67-176E-E2F1-96E076B763A6}"/>
              </a:ext>
            </a:extLst>
          </p:cNvPr>
          <p:cNvSpPr txBox="1"/>
          <p:nvPr/>
        </p:nvSpPr>
        <p:spPr>
          <a:xfrm>
            <a:off x="6699446" y="1996940"/>
            <a:ext cx="5035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Skillsplus.ca/productivity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3167562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876AFB5-4874-94BB-6E56-B0C0D7B3B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0" y="584200"/>
            <a:ext cx="8882197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4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876AFB5-4874-94BB-6E56-B0C0D7B3BE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41"/>
          <a:stretch/>
        </p:blipFill>
        <p:spPr>
          <a:xfrm>
            <a:off x="509211" y="584200"/>
            <a:ext cx="4428550" cy="568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2101ED-CDAB-E711-FA06-C7E41D940FCE}"/>
              </a:ext>
            </a:extLst>
          </p:cNvPr>
          <p:cNvSpPr/>
          <p:nvPr/>
        </p:nvSpPr>
        <p:spPr>
          <a:xfrm>
            <a:off x="5112812" y="509885"/>
            <a:ext cx="38523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Word’s 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cover pages</a:t>
            </a:r>
          </a:p>
        </p:txBody>
      </p:sp>
      <p:sp>
        <p:nvSpPr>
          <p:cNvPr id="3" name="Rectangle: Rounded Corners 2">
            <a:hlinkClick r:id="rId3"/>
            <a:extLst>
              <a:ext uri="{FF2B5EF4-FFF2-40B4-BE49-F238E27FC236}">
                <a16:creationId xmlns:a16="http://schemas.microsoft.com/office/drawing/2014/main" id="{EF7F20E3-D936-4CE1-AC45-D60A0BD7B24C}"/>
              </a:ext>
            </a:extLst>
          </p:cNvPr>
          <p:cNvSpPr/>
          <p:nvPr/>
        </p:nvSpPr>
        <p:spPr>
          <a:xfrm>
            <a:off x="10110663" y="5907198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5446D73-CAD6-7395-23DB-4C5664ADD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401" y="2647950"/>
            <a:ext cx="2738005" cy="35433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E4E55E-227C-62D1-C035-70340A70BFA9}"/>
              </a:ext>
            </a:extLst>
          </p:cNvPr>
          <p:cNvSpPr txBox="1"/>
          <p:nvPr/>
        </p:nvSpPr>
        <p:spPr>
          <a:xfrm>
            <a:off x="8711884" y="2647950"/>
            <a:ext cx="2797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Please download </a:t>
            </a:r>
            <a:br>
              <a:rPr lang="en-CA" dirty="0"/>
            </a:br>
            <a:r>
              <a:rPr lang="en-CA" dirty="0"/>
              <a:t>the Student Word </a:t>
            </a:r>
            <a:br>
              <a:rPr lang="en-CA" dirty="0"/>
            </a:br>
            <a:r>
              <a:rPr lang="en-CA" dirty="0"/>
              <a:t>Assignment from </a:t>
            </a:r>
            <a:br>
              <a:rPr lang="en-CA" dirty="0"/>
            </a:br>
            <a:r>
              <a:rPr lang="en-CA" dirty="0"/>
              <a:t>skillsplus.ca/productivity</a:t>
            </a:r>
          </a:p>
        </p:txBody>
      </p:sp>
    </p:spTree>
    <p:extLst>
      <p:ext uri="{BB962C8B-B14F-4D97-AF65-F5344CB8AC3E}">
        <p14:creationId xmlns:p14="http://schemas.microsoft.com/office/powerpoint/2010/main" val="3785941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ord 2016: Page Numbers">
            <a:extLst>
              <a:ext uri="{FF2B5EF4-FFF2-40B4-BE49-F238E27FC236}">
                <a16:creationId xmlns:a16="http://schemas.microsoft.com/office/drawing/2014/main" id="{57FD85D6-BC1B-8F5A-4813-398473F09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428624"/>
            <a:ext cx="6805612" cy="368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65E8F7-06E4-6F77-0F66-279518BC791C}"/>
              </a:ext>
            </a:extLst>
          </p:cNvPr>
          <p:cNvSpPr/>
          <p:nvPr/>
        </p:nvSpPr>
        <p:spPr>
          <a:xfrm>
            <a:off x="551511" y="1530314"/>
            <a:ext cx="51263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Word’s 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automatic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numbering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D192F7-18A1-D4C7-E61D-05BE0E63EDC5}"/>
              </a:ext>
            </a:extLst>
          </p:cNvPr>
          <p:cNvSpPr/>
          <p:nvPr/>
        </p:nvSpPr>
        <p:spPr>
          <a:xfrm>
            <a:off x="515775" y="4681355"/>
            <a:ext cx="106158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Best format is ‘Page x of y’ (example: Page 2 of 8)</a:t>
            </a:r>
          </a:p>
        </p:txBody>
      </p:sp>
      <p:sp>
        <p:nvSpPr>
          <p:cNvPr id="4" name="Rectangle: Rounded Corners 3">
            <a:hlinkClick r:id="rId3"/>
            <a:extLst>
              <a:ext uri="{FF2B5EF4-FFF2-40B4-BE49-F238E27FC236}">
                <a16:creationId xmlns:a16="http://schemas.microsoft.com/office/drawing/2014/main" id="{C7E231C1-DDC9-7098-30EE-B75D3BA2E133}"/>
              </a:ext>
            </a:extLst>
          </p:cNvPr>
          <p:cNvSpPr/>
          <p:nvPr/>
        </p:nvSpPr>
        <p:spPr>
          <a:xfrm>
            <a:off x="10110663" y="5907198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30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to Find a Style You Don't See on the Home Tab in Microsoft Word">
            <a:extLst>
              <a:ext uri="{FF2B5EF4-FFF2-40B4-BE49-F238E27FC236}">
                <a16:creationId xmlns:a16="http://schemas.microsoft.com/office/drawing/2014/main" id="{16A6E859-D444-9D1B-5B4E-58581116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6880"/>
            <a:ext cx="6971029" cy="392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A0B83A-8685-01E7-2F9B-B571B3B9B6E2}"/>
              </a:ext>
            </a:extLst>
          </p:cNvPr>
          <p:cNvSpPr/>
          <p:nvPr/>
        </p:nvSpPr>
        <p:spPr>
          <a:xfrm>
            <a:off x="374651" y="691981"/>
            <a:ext cx="421461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Heading 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Styles for 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titles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262E18-3870-3458-771A-5A4B488FA9D5}"/>
              </a:ext>
            </a:extLst>
          </p:cNvPr>
          <p:cNvSpPr/>
          <p:nvPr/>
        </p:nvSpPr>
        <p:spPr>
          <a:xfrm>
            <a:off x="374651" y="4036575"/>
            <a:ext cx="51907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can customize them</a:t>
            </a:r>
          </a:p>
        </p:txBody>
      </p:sp>
      <p:sp>
        <p:nvSpPr>
          <p:cNvPr id="4" name="Rectangle: Rounded Corners 3">
            <a:hlinkClick r:id="rId3"/>
            <a:extLst>
              <a:ext uri="{FF2B5EF4-FFF2-40B4-BE49-F238E27FC236}">
                <a16:creationId xmlns:a16="http://schemas.microsoft.com/office/drawing/2014/main" id="{1D24F855-C3D6-6456-F4B8-09DB1CB93A86}"/>
              </a:ext>
            </a:extLst>
          </p:cNvPr>
          <p:cNvSpPr/>
          <p:nvPr/>
        </p:nvSpPr>
        <p:spPr>
          <a:xfrm>
            <a:off x="10110663" y="5907198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10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ifference Between Citation and Footnote | Format, APA, MLA ...">
            <a:extLst>
              <a:ext uri="{FF2B5EF4-FFF2-40B4-BE49-F238E27FC236}">
                <a16:creationId xmlns:a16="http://schemas.microsoft.com/office/drawing/2014/main" id="{1B443093-667E-88A1-A1F7-EA5217FFE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0" r="30223" b="85630"/>
          <a:stretch/>
        </p:blipFill>
        <p:spPr bwMode="auto">
          <a:xfrm>
            <a:off x="6447306" y="386080"/>
            <a:ext cx="5023334" cy="244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ifference Between Citation and Footnote | Format, APA, MLA ...">
            <a:extLst>
              <a:ext uri="{FF2B5EF4-FFF2-40B4-BE49-F238E27FC236}">
                <a16:creationId xmlns:a16="http://schemas.microsoft.com/office/drawing/2014/main" id="{FCF2B930-D6C5-D1CB-B144-A005C7F93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 b="7704"/>
          <a:stretch/>
        </p:blipFill>
        <p:spPr bwMode="auto">
          <a:xfrm>
            <a:off x="464185" y="386080"/>
            <a:ext cx="5492726" cy="605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85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B736-035A-96D4-4F8C-768E9AE90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Objective: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EF032-5BB6-8E55-CFD3-F69DD55C7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Set you up for success!</a:t>
            </a:r>
          </a:p>
          <a:p>
            <a:r>
              <a:rPr lang="en-US" dirty="0"/>
              <a:t>Tips and advice on</a:t>
            </a:r>
          </a:p>
          <a:p>
            <a:pPr lvl="1"/>
            <a:r>
              <a:rPr lang="en-US" dirty="0"/>
              <a:t>Time management</a:t>
            </a:r>
          </a:p>
          <a:p>
            <a:pPr lvl="1"/>
            <a:r>
              <a:rPr lang="en-US" dirty="0"/>
              <a:t>Creating documents</a:t>
            </a:r>
          </a:p>
          <a:p>
            <a:pPr lvl="1"/>
            <a:r>
              <a:rPr lang="en-US" dirty="0"/>
              <a:t>Collaborating on documents</a:t>
            </a:r>
          </a:p>
          <a:p>
            <a:pPr lvl="1"/>
            <a:r>
              <a:rPr lang="en-US" dirty="0"/>
              <a:t>File management</a:t>
            </a:r>
          </a:p>
          <a:p>
            <a:pPr lvl="1"/>
            <a:r>
              <a:rPr lang="en-US" dirty="0"/>
              <a:t>Group activities (time permitting)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01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w to Use Footnotes and Endnotes in Microsoft Word">
            <a:extLst>
              <a:ext uri="{FF2B5EF4-FFF2-40B4-BE49-F238E27FC236}">
                <a16:creationId xmlns:a16="http://schemas.microsoft.com/office/drawing/2014/main" id="{33D4ABD1-6C08-51B6-F4BE-3E09662CC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" y="391161"/>
            <a:ext cx="11277600" cy="51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981689-3F78-1BD9-6729-A84E8D614474}"/>
              </a:ext>
            </a:extLst>
          </p:cNvPr>
          <p:cNvSpPr/>
          <p:nvPr/>
        </p:nvSpPr>
        <p:spPr>
          <a:xfrm>
            <a:off x="711224" y="5667334"/>
            <a:ext cx="10769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Word to insert your Footnotes</a:t>
            </a:r>
          </a:p>
        </p:txBody>
      </p:sp>
      <p:sp>
        <p:nvSpPr>
          <p:cNvPr id="3" name="Rectangle: Rounded Corners 2">
            <a:hlinkClick r:id="rId3"/>
            <a:extLst>
              <a:ext uri="{FF2B5EF4-FFF2-40B4-BE49-F238E27FC236}">
                <a16:creationId xmlns:a16="http://schemas.microsoft.com/office/drawing/2014/main" id="{7A696089-D57E-349C-0DEE-8116CE40B763}"/>
              </a:ext>
            </a:extLst>
          </p:cNvPr>
          <p:cNvSpPr/>
          <p:nvPr/>
        </p:nvSpPr>
        <p:spPr>
          <a:xfrm>
            <a:off x="10035288" y="4154597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27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ow to add a bibliography to a Word document | TechRepublic">
            <a:extLst>
              <a:ext uri="{FF2B5EF4-FFF2-40B4-BE49-F238E27FC236}">
                <a16:creationId xmlns:a16="http://schemas.microsoft.com/office/drawing/2014/main" id="{8E58A4A7-F40C-0861-47C8-29DC939DD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67336"/>
            <a:ext cx="9491663" cy="491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92C13B-DFCF-B5E8-4EAC-81F54BA92E4B}"/>
              </a:ext>
            </a:extLst>
          </p:cNvPr>
          <p:cNvSpPr/>
          <p:nvPr/>
        </p:nvSpPr>
        <p:spPr>
          <a:xfrm>
            <a:off x="973095" y="5619709"/>
            <a:ext cx="10455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Word to insert your Citations</a:t>
            </a:r>
          </a:p>
        </p:txBody>
      </p:sp>
      <p:sp>
        <p:nvSpPr>
          <p:cNvPr id="3" name="Rectangle: Rounded Corners 2">
            <a:hlinkClick r:id="rId3"/>
            <a:extLst>
              <a:ext uri="{FF2B5EF4-FFF2-40B4-BE49-F238E27FC236}">
                <a16:creationId xmlns:a16="http://schemas.microsoft.com/office/drawing/2014/main" id="{50F0EDC6-2DFA-DE4D-5C47-B36EF4AD3BDD}"/>
              </a:ext>
            </a:extLst>
          </p:cNvPr>
          <p:cNvSpPr/>
          <p:nvPr/>
        </p:nvSpPr>
        <p:spPr>
          <a:xfrm>
            <a:off x="10035288" y="4154597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106481-ACB8-A40B-C394-D2637C7064E3}"/>
              </a:ext>
            </a:extLst>
          </p:cNvPr>
          <p:cNvSpPr/>
          <p:nvPr/>
        </p:nvSpPr>
        <p:spPr>
          <a:xfrm>
            <a:off x="5887453" y="1620253"/>
            <a:ext cx="1732547" cy="80210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638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ow to Create a Bibliography Using Word | Scribendi">
            <a:extLst>
              <a:ext uri="{FF2B5EF4-FFF2-40B4-BE49-F238E27FC236}">
                <a16:creationId xmlns:a16="http://schemas.microsoft.com/office/drawing/2014/main" id="{3241B638-A665-9A03-F46F-7C582C88E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567" y="363712"/>
            <a:ext cx="6614057" cy="55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23831A-608A-9B2B-ADAD-6D6008125B8F}"/>
              </a:ext>
            </a:extLst>
          </p:cNvPr>
          <p:cNvSpPr/>
          <p:nvPr/>
        </p:nvSpPr>
        <p:spPr>
          <a:xfrm>
            <a:off x="374651" y="691981"/>
            <a:ext cx="40190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Word’s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Bibliography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2928D3-69A5-A954-7672-8ED9E611AD5A}"/>
              </a:ext>
            </a:extLst>
          </p:cNvPr>
          <p:cNvSpPr/>
          <p:nvPr/>
        </p:nvSpPr>
        <p:spPr>
          <a:xfrm>
            <a:off x="460376" y="2705981"/>
            <a:ext cx="33698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links to your </a:t>
            </a:r>
            <a:b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Citations!</a:t>
            </a:r>
          </a:p>
        </p:txBody>
      </p:sp>
      <p:sp>
        <p:nvSpPr>
          <p:cNvPr id="4" name="Rectangle: Rounded Corners 3">
            <a:hlinkClick r:id="rId3"/>
            <a:extLst>
              <a:ext uri="{FF2B5EF4-FFF2-40B4-BE49-F238E27FC236}">
                <a16:creationId xmlns:a16="http://schemas.microsoft.com/office/drawing/2014/main" id="{00890ED7-6E50-8517-3B1D-D64F704FBEF9}"/>
              </a:ext>
            </a:extLst>
          </p:cNvPr>
          <p:cNvSpPr/>
          <p:nvPr/>
        </p:nvSpPr>
        <p:spPr>
          <a:xfrm>
            <a:off x="573166" y="5703165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091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sert a table of contents">
            <a:extLst>
              <a:ext uri="{FF2B5EF4-FFF2-40B4-BE49-F238E27FC236}">
                <a16:creationId xmlns:a16="http://schemas.microsoft.com/office/drawing/2014/main" id="{BB9B4063-7879-BD65-2AE9-6DE1C59B3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3" y="441324"/>
            <a:ext cx="6728465" cy="590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95F536-13E4-D15A-AE53-ABD0EC950B06}"/>
              </a:ext>
            </a:extLst>
          </p:cNvPr>
          <p:cNvSpPr/>
          <p:nvPr/>
        </p:nvSpPr>
        <p:spPr>
          <a:xfrm>
            <a:off x="374651" y="691981"/>
            <a:ext cx="357405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Word’s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Table of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883FF3-1CE7-B98F-F366-2A9B04774353}"/>
              </a:ext>
            </a:extLst>
          </p:cNvPr>
          <p:cNvSpPr/>
          <p:nvPr/>
        </p:nvSpPr>
        <p:spPr>
          <a:xfrm>
            <a:off x="458152" y="3580697"/>
            <a:ext cx="41512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links to your </a:t>
            </a:r>
            <a:b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Heading Styles</a:t>
            </a:r>
            <a:b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Page Numbers!</a:t>
            </a:r>
          </a:p>
        </p:txBody>
      </p:sp>
      <p:sp>
        <p:nvSpPr>
          <p:cNvPr id="4" name="Rectangle: Rounded Corners 3">
            <a:hlinkClick r:id="rId3"/>
            <a:extLst>
              <a:ext uri="{FF2B5EF4-FFF2-40B4-BE49-F238E27FC236}">
                <a16:creationId xmlns:a16="http://schemas.microsoft.com/office/drawing/2014/main" id="{3C45D648-BC43-5E3F-0ACC-DAFE54ECF9A2}"/>
              </a:ext>
            </a:extLst>
          </p:cNvPr>
          <p:cNvSpPr/>
          <p:nvPr/>
        </p:nvSpPr>
        <p:spPr>
          <a:xfrm>
            <a:off x="458152" y="5887145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75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icrosoft Word - Microsoft Office &amp; Windows 10 - Research guides at Camosun  College Library">
            <a:extLst>
              <a:ext uri="{FF2B5EF4-FFF2-40B4-BE49-F238E27FC236}">
                <a16:creationId xmlns:a16="http://schemas.microsoft.com/office/drawing/2014/main" id="{DB196F3F-15A9-8609-1108-BF1A4013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6" y="474849"/>
            <a:ext cx="5448300" cy="45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DE38A0-3D17-2AEB-0D88-C923B5AD6BCF}"/>
              </a:ext>
            </a:extLst>
          </p:cNvPr>
          <p:cNvSpPr/>
          <p:nvPr/>
        </p:nvSpPr>
        <p:spPr>
          <a:xfrm>
            <a:off x="1174751" y="672931"/>
            <a:ext cx="357405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Word’s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Spelling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Grammar</a:t>
            </a:r>
          </a:p>
        </p:txBody>
      </p:sp>
      <p:sp>
        <p:nvSpPr>
          <p:cNvPr id="3" name="Rectangle: Rounded Corners 2">
            <a:hlinkClick r:id="rId3"/>
            <a:extLst>
              <a:ext uri="{FF2B5EF4-FFF2-40B4-BE49-F238E27FC236}">
                <a16:creationId xmlns:a16="http://schemas.microsoft.com/office/drawing/2014/main" id="{61A60B20-6E6C-9EF5-17EC-D023CA0FA233}"/>
              </a:ext>
            </a:extLst>
          </p:cNvPr>
          <p:cNvSpPr/>
          <p:nvPr/>
        </p:nvSpPr>
        <p:spPr>
          <a:xfrm>
            <a:off x="698783" y="5722215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966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ED961-9CBE-DA98-B3F6-A71C579B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Collaboration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9145-9186-4B1F-C3E1-B4E56A9EA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 members in different locations can all contribute to writing in the </a:t>
            </a:r>
            <a:r>
              <a:rPr lang="en-US" b="1" u="sng" dirty="0"/>
              <a:t>same document </a:t>
            </a:r>
            <a:r>
              <a:rPr lang="en-US" dirty="0"/>
              <a:t>at the </a:t>
            </a:r>
            <a:r>
              <a:rPr lang="en-US" b="1" u="sng" dirty="0"/>
              <a:t>same time</a:t>
            </a:r>
          </a:p>
          <a:p>
            <a:r>
              <a:rPr lang="en-US" dirty="0"/>
              <a:t>Document must be saved in your OneDrive</a:t>
            </a:r>
          </a:p>
          <a:p>
            <a:r>
              <a:rPr lang="en-US" dirty="0"/>
              <a:t>Document is then SHARED with the team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456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FC059-A6FF-E73D-C2DA-E960F2B52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Group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566FD-CB6C-2EAE-579F-E1C2354BC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You will likely be placed on a team for a group activity at some point</a:t>
            </a:r>
          </a:p>
          <a:p>
            <a:r>
              <a:rPr lang="en-CA" dirty="0"/>
              <a:t>This can be stressful</a:t>
            </a:r>
          </a:p>
          <a:p>
            <a:r>
              <a:rPr lang="en-CA" dirty="0"/>
              <a:t>Be constructive, not destructive!</a:t>
            </a:r>
          </a:p>
          <a:p>
            <a:r>
              <a:rPr lang="en-CA" dirty="0"/>
              <a:t>Meet your responsibilities</a:t>
            </a:r>
          </a:p>
          <a:p>
            <a:r>
              <a:rPr lang="en-CA" dirty="0"/>
              <a:t>Always be on time and show up to meetings</a:t>
            </a:r>
          </a:p>
          <a:p>
            <a:r>
              <a:rPr lang="en-CA" dirty="0"/>
              <a:t>Collaborate vs conflict</a:t>
            </a:r>
          </a:p>
        </p:txBody>
      </p:sp>
    </p:spTree>
    <p:extLst>
      <p:ext uri="{BB962C8B-B14F-4D97-AF65-F5344CB8AC3E}">
        <p14:creationId xmlns:p14="http://schemas.microsoft.com/office/powerpoint/2010/main" val="31220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ermi Questions">
            <a:extLst>
              <a:ext uri="{FF2B5EF4-FFF2-40B4-BE49-F238E27FC236}">
                <a16:creationId xmlns:a16="http://schemas.microsoft.com/office/drawing/2014/main" id="{6F79072F-3445-E44A-2C5F-E9C02EADA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77053"/>
            <a:ext cx="95250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32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mium Vector | Productivity icon on speedometer high productivity meter  vector stock illustration">
            <a:extLst>
              <a:ext uri="{FF2B5EF4-FFF2-40B4-BE49-F238E27FC236}">
                <a16:creationId xmlns:a16="http://schemas.microsoft.com/office/drawing/2014/main" id="{0E48B2F5-FBD2-5B5D-4F7C-EDEB70AB2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6" b="17185"/>
          <a:stretch/>
        </p:blipFill>
        <p:spPr bwMode="auto">
          <a:xfrm>
            <a:off x="1702921" y="1013490"/>
            <a:ext cx="9158119" cy="483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fficiency vs Effectiveness: What's the Difference? - YouTube">
            <a:extLst>
              <a:ext uri="{FF2B5EF4-FFF2-40B4-BE49-F238E27FC236}">
                <a16:creationId xmlns:a16="http://schemas.microsoft.com/office/drawing/2014/main" id="{1DA14586-ECEF-4976-C6A0-8468BFB83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1" b="12555"/>
          <a:stretch/>
        </p:blipFill>
        <p:spPr bwMode="auto">
          <a:xfrm>
            <a:off x="5374640" y="6894550"/>
            <a:ext cx="985520" cy="55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00736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mium Vector | Productivity icon on speedometer high productivity meter  vector stock illustration">
            <a:extLst>
              <a:ext uri="{FF2B5EF4-FFF2-40B4-BE49-F238E27FC236}">
                <a16:creationId xmlns:a16="http://schemas.microsoft.com/office/drawing/2014/main" id="{0E48B2F5-FBD2-5B5D-4F7C-EDEB70AB2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6" b="17185"/>
          <a:stretch/>
        </p:blipFill>
        <p:spPr bwMode="auto">
          <a:xfrm>
            <a:off x="4098766" y="523301"/>
            <a:ext cx="3994467" cy="210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fficiency vs Effectiveness: What's the Difference? - YouTube">
            <a:extLst>
              <a:ext uri="{FF2B5EF4-FFF2-40B4-BE49-F238E27FC236}">
                <a16:creationId xmlns:a16="http://schemas.microsoft.com/office/drawing/2014/main" id="{1DA14586-ECEF-4976-C6A0-8468BFB83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1" b="12555"/>
          <a:stretch/>
        </p:blipFill>
        <p:spPr bwMode="auto">
          <a:xfrm>
            <a:off x="3047999" y="2961579"/>
            <a:ext cx="6096000" cy="3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13E16E-7CB7-06A7-ADA1-9B866B71FC43}"/>
              </a:ext>
            </a:extLst>
          </p:cNvPr>
          <p:cNvSpPr/>
          <p:nvPr/>
        </p:nvSpPr>
        <p:spPr>
          <a:xfrm>
            <a:off x="457582" y="3752524"/>
            <a:ext cx="22413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Maximize 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OUTPUT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5726AC-6AE1-79CC-0BAB-125F932F682F}"/>
              </a:ext>
            </a:extLst>
          </p:cNvPr>
          <p:cNvSpPr/>
          <p:nvPr/>
        </p:nvSpPr>
        <p:spPr>
          <a:xfrm>
            <a:off x="9421448" y="3752525"/>
            <a:ext cx="22413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Maximize 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QUALITY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696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ffice 365 Professional Plus Full Version with Life time activator: Buy  Online at Best Prices in Pakistan | Daraz.pk">
            <a:extLst>
              <a:ext uri="{FF2B5EF4-FFF2-40B4-BE49-F238E27FC236}">
                <a16:creationId xmlns:a16="http://schemas.microsoft.com/office/drawing/2014/main" id="{7EA79E51-FB5E-F2A5-0C29-631903466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6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crosoft Outlook for business - Microsoft">
            <a:extLst>
              <a:ext uri="{FF2B5EF4-FFF2-40B4-BE49-F238E27FC236}">
                <a16:creationId xmlns:a16="http://schemas.microsoft.com/office/drawing/2014/main" id="{0DEA7B5A-2F83-5CF9-479A-FB457DC9E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31287"/>
            <a:ext cx="7943850" cy="508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FC969A-1172-DDAF-88D5-0BB6F75CFD66}"/>
              </a:ext>
            </a:extLst>
          </p:cNvPr>
          <p:cNvSpPr/>
          <p:nvPr/>
        </p:nvSpPr>
        <p:spPr>
          <a:xfrm>
            <a:off x="371475" y="379357"/>
            <a:ext cx="810709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 important to use your</a:t>
            </a:r>
          </a:p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email </a:t>
            </a:r>
            <a:b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account!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: Rounded Corners 2">
            <a:hlinkClick r:id="rId3"/>
            <a:extLst>
              <a:ext uri="{FF2B5EF4-FFF2-40B4-BE49-F238E27FC236}">
                <a16:creationId xmlns:a16="http://schemas.microsoft.com/office/drawing/2014/main" id="{95B44C33-05EE-F8ED-1AAC-0BD84E13C7A4}"/>
              </a:ext>
            </a:extLst>
          </p:cNvPr>
          <p:cNvSpPr/>
          <p:nvPr/>
        </p:nvSpPr>
        <p:spPr>
          <a:xfrm>
            <a:off x="561474" y="6015789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755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indows 10 Tip: Automatically Switch Time Zones Based on Location">
            <a:extLst>
              <a:ext uri="{FF2B5EF4-FFF2-40B4-BE49-F238E27FC236}">
                <a16:creationId xmlns:a16="http://schemas.microsoft.com/office/drawing/2014/main" id="{7629B4F3-CB20-24FE-70B8-5A63219A6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b="8768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86D780-B15B-5CEB-A520-93AB212E6F79}"/>
              </a:ext>
            </a:extLst>
          </p:cNvPr>
          <p:cNvSpPr/>
          <p:nvPr/>
        </p:nvSpPr>
        <p:spPr>
          <a:xfrm>
            <a:off x="1120760" y="919875"/>
            <a:ext cx="995048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WHAT IS YOUR</a:t>
            </a:r>
          </a:p>
          <a:p>
            <a:pPr algn="ctr"/>
            <a:r>
              <a:rPr lang="en-US" sz="1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MOST VALUABLE</a:t>
            </a:r>
          </a:p>
          <a:p>
            <a:pPr algn="ctr"/>
            <a:r>
              <a:rPr lang="en-US" sz="10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RESOURCE?</a:t>
            </a:r>
          </a:p>
        </p:txBody>
      </p:sp>
    </p:spTree>
    <p:extLst>
      <p:ext uri="{BB962C8B-B14F-4D97-AF65-F5344CB8AC3E}">
        <p14:creationId xmlns:p14="http://schemas.microsoft.com/office/powerpoint/2010/main" val="152020753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indows 10 Tip: Automatically Switch Time Zones Based on Location">
            <a:extLst>
              <a:ext uri="{FF2B5EF4-FFF2-40B4-BE49-F238E27FC236}">
                <a16:creationId xmlns:a16="http://schemas.microsoft.com/office/drawing/2014/main" id="{7629B4F3-CB20-24FE-70B8-5A63219A6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02D800-E1CC-1559-2AC9-9A7F3D18E37B}"/>
              </a:ext>
            </a:extLst>
          </p:cNvPr>
          <p:cNvSpPr/>
          <p:nvPr/>
        </p:nvSpPr>
        <p:spPr>
          <a:xfrm>
            <a:off x="515577" y="721092"/>
            <a:ext cx="301076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59509856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E9D4F56-7FB2-482D-81B1-0C8A084D3D40}" vid="{20080FBE-7819-4BDE-958B-56BB65739B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SkillsPlus Webinar</Template>
  <TotalTime>1042</TotalTime>
  <Words>461</Words>
  <Application>Microsoft Office PowerPoint</Application>
  <PresentationFormat>Widescreen</PresentationFormat>
  <Paragraphs>114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Calibri</vt:lpstr>
      <vt:lpstr>Trebuchet MS</vt:lpstr>
      <vt:lpstr>Wingdings 3</vt:lpstr>
      <vt:lpstr>Facet</vt:lpstr>
      <vt:lpstr>Productivity Training</vt:lpstr>
      <vt:lpstr>PowerPoint Presentation</vt:lpstr>
      <vt:lpstr>Today’s Objective: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Management</vt:lpstr>
      <vt:lpstr>Why is Time Management important? </vt:lpstr>
      <vt:lpstr>To Do Lists (Checklists)</vt:lpstr>
      <vt:lpstr>PowerPoint Presentation</vt:lpstr>
      <vt:lpstr>PowerPoint Presentation</vt:lpstr>
      <vt:lpstr>Scheduling Your Time</vt:lpstr>
      <vt:lpstr>Digital Calendar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File Folder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File Collaboration</vt:lpstr>
      <vt:lpstr>Group Activities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Post-secondary Student Preparation</dc:title>
  <dc:creator>Dave Maguire</dc:creator>
  <cp:lastModifiedBy>Dave Maguire</cp:lastModifiedBy>
  <cp:revision>22</cp:revision>
  <dcterms:created xsi:type="dcterms:W3CDTF">2022-08-24T11:24:03Z</dcterms:created>
  <dcterms:modified xsi:type="dcterms:W3CDTF">2024-08-20T22:39:28Z</dcterms:modified>
</cp:coreProperties>
</file>