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25"/>
  </p:notesMasterIdLst>
  <p:sldIdLst>
    <p:sldId id="363" r:id="rId5"/>
    <p:sldId id="369" r:id="rId6"/>
    <p:sldId id="370" r:id="rId7"/>
    <p:sldId id="321" r:id="rId8"/>
    <p:sldId id="328" r:id="rId9"/>
    <p:sldId id="364" r:id="rId10"/>
    <p:sldId id="324" r:id="rId11"/>
    <p:sldId id="322" r:id="rId12"/>
    <p:sldId id="326" r:id="rId13"/>
    <p:sldId id="306" r:id="rId14"/>
    <p:sldId id="330" r:id="rId15"/>
    <p:sldId id="490" r:id="rId16"/>
    <p:sldId id="331" r:id="rId17"/>
    <p:sldId id="368" r:id="rId18"/>
    <p:sldId id="327" r:id="rId19"/>
    <p:sldId id="325" r:id="rId20"/>
    <p:sldId id="329" r:id="rId21"/>
    <p:sldId id="332" r:id="rId22"/>
    <p:sldId id="367" r:id="rId23"/>
    <p:sldId id="27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DDFFC-E33A-4A6E-B757-E08D082DC495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89EFAC-B219-4C4F-9909-58361EE5A7D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00727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Helvetica Neue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88146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30561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706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8723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50186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5032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086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220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95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8255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0562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027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1671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500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56268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27797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235C0-2DBE-4C2E-A459-796AC93A7736}" type="datetimeFigureOut">
              <a:rPr lang="en-CA" smtClean="0"/>
              <a:t>2023-06-03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0DA8A23-8E08-4A44-A3B6-275C0DC4EA1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368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"/>
          <p:cNvSpPr>
            <a:spLocks noGrp="1"/>
          </p:cNvSpPr>
          <p:nvPr>
            <p:ph type="title"/>
          </p:nvPr>
        </p:nvSpPr>
        <p:spPr>
          <a:xfrm>
            <a:off x="1813395" y="4687067"/>
            <a:ext cx="6216024" cy="1096316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altLang="en-US" sz="6000" dirty="0"/>
              <a:t>Roles of Packaging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930517" y="6352652"/>
            <a:ext cx="512504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fld id="{476AAA17-C1A9-42D6-ABE8-502CCE786A4E}" type="slidenum">
              <a:rPr lang="en-US" altLang="en-US" sz="900">
                <a:solidFill>
                  <a:schemeClr val="accent1"/>
                </a:solidFill>
                <a:latin typeface="+mn-lt"/>
              </a:rPr>
              <a:pPr eaLnBrk="1" hangingPunct="1">
                <a:spcBef>
                  <a:spcPct val="0"/>
                </a:spcBef>
                <a:spcAft>
                  <a:spcPts val="600"/>
                </a:spcAft>
                <a:buClrTx/>
                <a:buSzTx/>
                <a:buNone/>
              </a:pPr>
              <a:t>1</a:t>
            </a:fld>
            <a:endParaRPr lang="en-US" altLang="en-US" sz="90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3074" name="Picture 2" descr="Image result for packaging">
            <a:extLst>
              <a:ext uri="{FF2B5EF4-FFF2-40B4-BE49-F238E27FC236}">
                <a16:creationId xmlns:a16="http://schemas.microsoft.com/office/drawing/2014/main" id="{BB2C72A3-F5FA-402B-A506-34DFBDE0C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772" y="972271"/>
            <a:ext cx="8667270" cy="298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30294" y="314960"/>
            <a:ext cx="8596668" cy="1320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altLang="en-US" sz="6000" dirty="0"/>
              <a:t>Pricing </a:t>
            </a:r>
            <a:br>
              <a:rPr lang="en-CA" altLang="en-US" sz="6000" dirty="0"/>
            </a:br>
            <a:r>
              <a:rPr lang="en-CA" altLang="en-US" sz="6000" dirty="0"/>
              <a:t>‘added value’</a:t>
            </a:r>
            <a:endParaRPr lang="en-US" altLang="en-US" sz="6000" dirty="0"/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143623" y="5746722"/>
            <a:ext cx="683339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3F65D61-FD94-4733-9501-DCDC9FAB16C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14A135C0-FC19-4C65-84A7-0970937EF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962" y="147571"/>
            <a:ext cx="2633485" cy="4915127"/>
          </a:xfrm>
          <a:prstGeom prst="rect">
            <a:avLst/>
          </a:prstGeom>
        </p:spPr>
      </p:pic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EF843976-5742-4DAC-B62D-60996C7C82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225" y="3638236"/>
            <a:ext cx="2522166" cy="2848924"/>
          </a:xfrm>
          <a:prstGeom prst="rect">
            <a:avLst/>
          </a:prstGeom>
        </p:spPr>
      </p:pic>
      <p:pic>
        <p:nvPicPr>
          <p:cNvPr id="9" name="Picture 8" descr="A picture containing truck, bus, sitting, food&#10;&#10;Description automatically generated">
            <a:extLst>
              <a:ext uri="{FF2B5EF4-FFF2-40B4-BE49-F238E27FC236}">
                <a16:creationId xmlns:a16="http://schemas.microsoft.com/office/drawing/2014/main" id="{F9E91101-1BEA-48CA-8759-4BE3FC9798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94" y="2174395"/>
            <a:ext cx="5637361" cy="365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3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1489165" y="461673"/>
            <a:ext cx="7590972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Flavour separations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76263" y="603120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1AAA80-C649-43D8-AF5F-DA7265A7A1F0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29700" name="Picture 10" descr="F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9" b="9048"/>
          <a:stretch>
            <a:fillRect/>
          </a:stretch>
        </p:blipFill>
        <p:spPr bwMode="auto">
          <a:xfrm>
            <a:off x="1077709" y="2187972"/>
            <a:ext cx="8167891" cy="47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n Vegans Drink Monster Energy Drinks? (Full Flavor Breakdown)">
            <a:extLst>
              <a:ext uri="{FF2B5EF4-FFF2-40B4-BE49-F238E27FC236}">
                <a16:creationId xmlns:a16="http://schemas.microsoft.com/office/drawing/2014/main" id="{D91730CE-2FAA-3ECD-AF78-2D1D18B97A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3" descr="A picture containing text, can&#10;&#10;Description automatically generated">
            <a:extLst>
              <a:ext uri="{FF2B5EF4-FFF2-40B4-BE49-F238E27FC236}">
                <a16:creationId xmlns:a16="http://schemas.microsoft.com/office/drawing/2014/main" id="{25E0605C-5C91-98F4-812E-85B8F1377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600" y="548640"/>
            <a:ext cx="2290052" cy="8161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2"/>
          <p:cNvSpPr>
            <a:spLocks noGrp="1"/>
          </p:cNvSpPr>
          <p:nvPr>
            <p:ph type="title"/>
          </p:nvPr>
        </p:nvSpPr>
        <p:spPr>
          <a:xfrm>
            <a:off x="1489165" y="461673"/>
            <a:ext cx="7590972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Flavour separations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676263" y="603120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01AAA80-C649-43D8-AF5F-DA7265A7A1F0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29700" name="Picture 10" descr="F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49" b="9048"/>
          <a:stretch>
            <a:fillRect/>
          </a:stretch>
        </p:blipFill>
        <p:spPr bwMode="auto">
          <a:xfrm>
            <a:off x="912246" y="6031202"/>
            <a:ext cx="1140803" cy="66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Can Vegans Drink Monster Energy Drinks? (Full Flavor Breakdown)">
            <a:extLst>
              <a:ext uri="{FF2B5EF4-FFF2-40B4-BE49-F238E27FC236}">
                <a16:creationId xmlns:a16="http://schemas.microsoft.com/office/drawing/2014/main" id="{D91730CE-2FAA-3ECD-AF78-2D1D18B97A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4" name="Picture 3" descr="A picture containing text, can&#10;&#10;Description automatically generated">
            <a:extLst>
              <a:ext uri="{FF2B5EF4-FFF2-40B4-BE49-F238E27FC236}">
                <a16:creationId xmlns:a16="http://schemas.microsoft.com/office/drawing/2014/main" id="{25E0605C-5C91-98F4-812E-85B8F13775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46" y="2072640"/>
            <a:ext cx="10044488" cy="357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88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30823" y="589912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CAF62B-2487-4F7F-8556-B3E5CE99335E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1026" name="Picture 2" descr="Image result for campbell's tomato soup&quot;">
            <a:extLst>
              <a:ext uri="{FF2B5EF4-FFF2-40B4-BE49-F238E27FC236}">
                <a16:creationId xmlns:a16="http://schemas.microsoft.com/office/drawing/2014/main" id="{B538E966-31BC-4572-9C81-658D89DE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735" y="1430696"/>
            <a:ext cx="3021758" cy="453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mpbell&amp;#39;s Classic Soups - Campbells Food Service">
            <a:extLst>
              <a:ext uri="{FF2B5EF4-FFF2-40B4-BE49-F238E27FC236}">
                <a16:creationId xmlns:a16="http://schemas.microsoft.com/office/drawing/2014/main" id="{772D6DC8-BE9D-47E7-BCD4-D63BC0B1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86" y="5805346"/>
            <a:ext cx="1096484" cy="74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56A1D8E-D077-4E5D-8B4F-6C227A417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986" y="377908"/>
            <a:ext cx="10511514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5400" dirty="0"/>
              <a:t>Keep line extensions distinct</a:t>
            </a:r>
          </a:p>
        </p:txBody>
      </p:sp>
      <p:pic>
        <p:nvPicPr>
          <p:cNvPr id="12" name="Picture 6" descr="Buy 4: Campbell&amp;#39;s Chunky Soups coupon 50719 - Checkout 51">
            <a:extLst>
              <a:ext uri="{FF2B5EF4-FFF2-40B4-BE49-F238E27FC236}">
                <a16:creationId xmlns:a16="http://schemas.microsoft.com/office/drawing/2014/main" id="{23AFBE78-C13F-46F7-BBBF-21F7B80B66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8427" r="74690" b="6807"/>
          <a:stretch/>
        </p:blipFill>
        <p:spPr bwMode="auto">
          <a:xfrm>
            <a:off x="2012674" y="1611606"/>
            <a:ext cx="2574235" cy="4245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uy 4: Campbell&amp;#39;s Chunky Soups coupon 50719 - Checkout 51">
            <a:extLst>
              <a:ext uri="{FF2B5EF4-FFF2-40B4-BE49-F238E27FC236}">
                <a16:creationId xmlns:a16="http://schemas.microsoft.com/office/drawing/2014/main" id="{37640B8F-9F71-4ABD-90AC-6DD8D15E09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t="8427" r="1754" b="6807"/>
          <a:stretch/>
        </p:blipFill>
        <p:spPr bwMode="auto">
          <a:xfrm>
            <a:off x="2719438" y="5964952"/>
            <a:ext cx="1160706" cy="58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2"/>
          <p:cNvSpPr>
            <a:spLocks noGrp="1"/>
          </p:cNvSpPr>
          <p:nvPr>
            <p:ph type="title"/>
          </p:nvPr>
        </p:nvSpPr>
        <p:spPr>
          <a:xfrm>
            <a:off x="346986" y="377908"/>
            <a:ext cx="10511514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5400" dirty="0"/>
              <a:t>Keep line extensions distinct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330823" y="589912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6CAF62B-2487-4F7F-8556-B3E5CE99335E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1026" name="Picture 2" descr="Image result for campbell's tomato soup&quot;">
            <a:extLst>
              <a:ext uri="{FF2B5EF4-FFF2-40B4-BE49-F238E27FC236}">
                <a16:creationId xmlns:a16="http://schemas.microsoft.com/office/drawing/2014/main" id="{B538E966-31BC-4572-9C81-658D89DE3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785" y="5289591"/>
            <a:ext cx="711535" cy="106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mpbell&amp;#39;s Classic Soups - Campbells Food Service">
            <a:extLst>
              <a:ext uri="{FF2B5EF4-FFF2-40B4-BE49-F238E27FC236}">
                <a16:creationId xmlns:a16="http://schemas.microsoft.com/office/drawing/2014/main" id="{772D6DC8-BE9D-47E7-BCD4-D63BC0B129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44" y="1313903"/>
            <a:ext cx="5998264" cy="40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uy 4: Campbell&amp;#39;s Chunky Soups coupon 50719 - Checkout 51">
            <a:extLst>
              <a:ext uri="{FF2B5EF4-FFF2-40B4-BE49-F238E27FC236}">
                <a16:creationId xmlns:a16="http://schemas.microsoft.com/office/drawing/2014/main" id="{2EADD7C3-7167-44D5-B4C3-8F645455D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2" t="8427" r="1754" b="6807"/>
          <a:stretch/>
        </p:blipFill>
        <p:spPr bwMode="auto">
          <a:xfrm>
            <a:off x="134177" y="1863585"/>
            <a:ext cx="6255005" cy="313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uy 4: Campbell&amp;#39;s Chunky Soups coupon 50719 - Checkout 51">
            <a:extLst>
              <a:ext uri="{FF2B5EF4-FFF2-40B4-BE49-F238E27FC236}">
                <a16:creationId xmlns:a16="http://schemas.microsoft.com/office/drawing/2014/main" id="{3F8B9D69-49B0-4E22-A15D-D065B2C077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8427" r="74690" b="6807"/>
          <a:stretch/>
        </p:blipFill>
        <p:spPr bwMode="auto">
          <a:xfrm>
            <a:off x="2961020" y="5365190"/>
            <a:ext cx="601318" cy="991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4165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le 2"/>
          <p:cNvSpPr>
            <a:spLocks noGrp="1"/>
          </p:cNvSpPr>
          <p:nvPr>
            <p:ph type="title"/>
          </p:nvPr>
        </p:nvSpPr>
        <p:spPr>
          <a:xfrm>
            <a:off x="337727" y="327052"/>
            <a:ext cx="5268237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Uniqueness</a:t>
            </a:r>
          </a:p>
        </p:txBody>
      </p:sp>
      <p:pic>
        <p:nvPicPr>
          <p:cNvPr id="26626" name="Content Placeholder 4" descr="chanelno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727" y="1651576"/>
            <a:ext cx="3961537" cy="3962698"/>
          </a:xfrm>
        </p:spPr>
      </p:pic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168263" y="598040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4E7E2B2-7FAA-4D5C-8E92-7E1B89BD566F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4098" name="Picture 2" descr="Image result for heineken bottle">
            <a:extLst>
              <a:ext uri="{FF2B5EF4-FFF2-40B4-BE49-F238E27FC236}">
                <a16:creationId xmlns:a16="http://schemas.microsoft.com/office/drawing/2014/main" id="{A5887BD2-FFD5-401E-9BA5-3E7080AEF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420" y="222070"/>
            <a:ext cx="6821713" cy="682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6114" y="479919"/>
            <a:ext cx="5065011" cy="1320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CA" sz="6000" dirty="0"/>
              <a:t>Differentiate </a:t>
            </a:r>
            <a:br>
              <a:rPr lang="en-CA" sz="6000" dirty="0"/>
            </a:br>
            <a:r>
              <a:rPr lang="en-CA" sz="6000" dirty="0"/>
              <a:t>from </a:t>
            </a:r>
            <a:br>
              <a:rPr lang="en-CA" sz="6000" dirty="0"/>
            </a:br>
            <a:r>
              <a:rPr lang="en-CA" sz="6000" dirty="0"/>
              <a:t>competition</a:t>
            </a:r>
          </a:p>
        </p:txBody>
      </p:sp>
      <p:pic>
        <p:nvPicPr>
          <p:cNvPr id="24578" name="Content Placeholder 5" descr="coca-cola-main-design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9" r="32421"/>
          <a:stretch/>
        </p:blipFill>
        <p:spPr>
          <a:xfrm>
            <a:off x="7190489" y="819644"/>
            <a:ext cx="1943099" cy="5057281"/>
          </a:xfrm>
        </p:spPr>
      </p:pic>
      <p:sp>
        <p:nvSpPr>
          <p:cNvPr id="2458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B9DD539-8144-42EE-B349-8D2F40D48E74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24579" name="Picture 7" descr="300ml_Pepsi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6" t="4697" r="37071"/>
          <a:stretch/>
        </p:blipFill>
        <p:spPr bwMode="auto">
          <a:xfrm>
            <a:off x="5484898" y="845789"/>
            <a:ext cx="1411818" cy="516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2"/>
          <p:cNvSpPr>
            <a:spLocks noGrp="1"/>
          </p:cNvSpPr>
          <p:nvPr>
            <p:ph type="title"/>
          </p:nvPr>
        </p:nvSpPr>
        <p:spPr>
          <a:xfrm>
            <a:off x="3178831" y="150718"/>
            <a:ext cx="6916899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Rejuvenate brand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52363" y="5955637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CD64D12-BB58-4C8C-9B7A-00E9F6DA4242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6" name="Picture 5" descr="tvdinnerswanson-O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5869" y="1777709"/>
            <a:ext cx="3792809" cy="4654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8" name="Content Placeholder 4" descr="swanson-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454" y="1443737"/>
            <a:ext cx="3535216" cy="288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ntage Ivory Soap Package- Invented When a Factory Worker Forgot to Sti r  Mixture &amp; Air Bubbles Got Into It, Th… | Ivory soap, Vintage packaging,  Vintage lettering">
            <a:extLst>
              <a:ext uri="{FF2B5EF4-FFF2-40B4-BE49-F238E27FC236}">
                <a16:creationId xmlns:a16="http://schemas.microsoft.com/office/drawing/2014/main" id="{5AEE471E-B2AC-4CCA-73F0-CCF6E2B7B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9" t="5875" r="8635" b="10179"/>
          <a:stretch/>
        </p:blipFill>
        <p:spPr bwMode="auto">
          <a:xfrm>
            <a:off x="186902" y="354660"/>
            <a:ext cx="2862343" cy="19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vory (soap) - Wikipedia">
            <a:extLst>
              <a:ext uri="{FF2B5EF4-FFF2-40B4-BE49-F238E27FC236}">
                <a16:creationId xmlns:a16="http://schemas.microsoft.com/office/drawing/2014/main" id="{3C28FB13-5390-3331-FEF8-2A8750BA7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779" y="2355051"/>
            <a:ext cx="2979037" cy="21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ve some good clean fun on Ivory Soap's anniversary: Carve it, mold it,  blow it up in the microwave. | Finders-Keepers Educational Supply">
            <a:extLst>
              <a:ext uri="{FF2B5EF4-FFF2-40B4-BE49-F238E27FC236}">
                <a16:creationId xmlns:a16="http://schemas.microsoft.com/office/drawing/2014/main" id="{FC63F4A7-578C-7435-A935-87F903793E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4" t="8755" r="13658" b="13239"/>
          <a:stretch/>
        </p:blipFill>
        <p:spPr bwMode="auto">
          <a:xfrm>
            <a:off x="2066298" y="4414575"/>
            <a:ext cx="2658102" cy="229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le 2"/>
          <p:cNvSpPr>
            <a:spLocks noGrp="1"/>
          </p:cNvSpPr>
          <p:nvPr>
            <p:ph type="title"/>
          </p:nvPr>
        </p:nvSpPr>
        <p:spPr>
          <a:xfrm>
            <a:off x="335435" y="343172"/>
            <a:ext cx="8360230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Themed or </a:t>
            </a:r>
            <a:br>
              <a:rPr lang="en-CA" altLang="en-US" sz="6000" dirty="0"/>
            </a:br>
            <a:r>
              <a:rPr lang="en-CA" altLang="en-US" sz="6000" dirty="0"/>
              <a:t>promotional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259703" y="598040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4E1A6DD-D1A1-4720-95B8-BC4027DD65F5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5" name="Content Placeholder 4" descr="Bude nascar ca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50495" y="437383"/>
            <a:ext cx="4165219" cy="26379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Image result for roll up the rim">
            <a:extLst>
              <a:ext uri="{FF2B5EF4-FFF2-40B4-BE49-F238E27FC236}">
                <a16:creationId xmlns:a16="http://schemas.microsoft.com/office/drawing/2014/main" id="{510ED8ED-6B9D-4749-9104-A9D2BEDC5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4204" y="3782645"/>
            <a:ext cx="1714682" cy="26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cereal box with prize inside">
            <a:extLst>
              <a:ext uri="{FF2B5EF4-FFF2-40B4-BE49-F238E27FC236}">
                <a16:creationId xmlns:a16="http://schemas.microsoft.com/office/drawing/2014/main" id="{3025D386-9113-47C1-B784-D08E0EF70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14" y="2813886"/>
            <a:ext cx="5020535" cy="34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stle launches personalised KitKat promotion">
            <a:extLst>
              <a:ext uri="{FF2B5EF4-FFF2-40B4-BE49-F238E27FC236}">
                <a16:creationId xmlns:a16="http://schemas.microsoft.com/office/drawing/2014/main" id="{C91CFA60-B8F0-08B2-02C8-998DD83DA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32" y="4038600"/>
            <a:ext cx="2675659" cy="1605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nder Surprise, 20 g – Kinder : Regular size | Jean Coutu">
            <a:extLst>
              <a:ext uri="{FF2B5EF4-FFF2-40B4-BE49-F238E27FC236}">
                <a16:creationId xmlns:a16="http://schemas.microsoft.com/office/drawing/2014/main" id="{791826B0-F32A-CDDA-468E-1F9F2608B4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9" r="17809"/>
          <a:stretch/>
        </p:blipFill>
        <p:spPr bwMode="auto">
          <a:xfrm>
            <a:off x="4983018" y="547670"/>
            <a:ext cx="1376218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roup 70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72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026" name="Picture 2" descr="Image result for food in a kitchen cupboard">
            <a:extLst>
              <a:ext uri="{FF2B5EF4-FFF2-40B4-BE49-F238E27FC236}">
                <a16:creationId xmlns:a16="http://schemas.microsoft.com/office/drawing/2014/main" id="{320DE0C9-86F1-4A81-8029-53EFA071A3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0" t="9091" r="7201" b="3"/>
          <a:stretch/>
        </p:blipFill>
        <p:spPr bwMode="auto"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6CB9F36-9573-4635-B3BA-4ACA5D25D1CE}"/>
              </a:ext>
            </a:extLst>
          </p:cNvPr>
          <p:cNvSpPr txBox="1">
            <a:spLocks/>
          </p:cNvSpPr>
          <p:nvPr/>
        </p:nvSpPr>
        <p:spPr>
          <a:xfrm>
            <a:off x="5380563" y="1678665"/>
            <a:ext cx="3887839" cy="23721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US" altLang="en-US" sz="5400" dirty="0"/>
              <a:t>Advertising </a:t>
            </a:r>
            <a:br>
              <a:rPr lang="en-US" altLang="en-US" sz="5400" dirty="0"/>
            </a:br>
            <a:r>
              <a:rPr lang="en-US" altLang="en-US" sz="5400" dirty="0"/>
              <a:t>continuity</a:t>
            </a:r>
          </a:p>
        </p:txBody>
      </p:sp>
    </p:spTree>
    <p:extLst>
      <p:ext uri="{BB962C8B-B14F-4D97-AF65-F5344CB8AC3E}">
        <p14:creationId xmlns:p14="http://schemas.microsoft.com/office/powerpoint/2010/main" val="192090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Power of Packaging You Probably Did Not Know About – Packaging Of The  World">
            <a:extLst>
              <a:ext uri="{FF2B5EF4-FFF2-40B4-BE49-F238E27FC236}">
                <a16:creationId xmlns:a16="http://schemas.microsoft.com/office/drawing/2014/main" id="{6F33D118-9502-1416-173C-A9F24EC3C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b="1270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256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79120" y="1754189"/>
            <a:ext cx="5059680" cy="3880772"/>
          </a:xfrm>
        </p:spPr>
        <p:txBody>
          <a:bodyPr>
            <a:noAutofit/>
          </a:bodyPr>
          <a:lstStyle/>
          <a:p>
            <a:pPr marL="579293" lvl="2"/>
            <a:r>
              <a:rPr lang="en-US" altLang="en-US" sz="3200" dirty="0"/>
              <a:t>Ingredients or content</a:t>
            </a:r>
          </a:p>
          <a:p>
            <a:pPr marL="579293" lvl="2"/>
            <a:r>
              <a:rPr lang="en-US" altLang="en-US" sz="3200" dirty="0"/>
              <a:t>Nutrition facts (calories, fat, etc.)</a:t>
            </a:r>
          </a:p>
          <a:p>
            <a:pPr marL="579293" lvl="2"/>
            <a:r>
              <a:rPr lang="en-US" altLang="en-US" sz="3200" dirty="0"/>
              <a:t>Bilingual</a:t>
            </a:r>
          </a:p>
          <a:p>
            <a:pPr marL="579293" lvl="2"/>
            <a:r>
              <a:rPr lang="en-US" altLang="en-US" sz="3200" dirty="0"/>
              <a:t>The manufacturer’s address and toll-free number</a:t>
            </a:r>
          </a:p>
          <a:p>
            <a:pPr marL="579293" lvl="2"/>
            <a:endParaRPr lang="en-US" altLang="en-US" sz="3200" dirty="0"/>
          </a:p>
          <a:p>
            <a:pPr marL="579293" lvl="2"/>
            <a:endParaRPr lang="en-US" alt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EA45-0F4E-4296-9C34-53956E07E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4304" y="1771018"/>
            <a:ext cx="3088110" cy="3880773"/>
          </a:xfrm>
        </p:spPr>
        <p:txBody>
          <a:bodyPr>
            <a:normAutofit/>
          </a:bodyPr>
          <a:lstStyle/>
          <a:p>
            <a:pPr marL="579293" lvl="2"/>
            <a:r>
              <a:rPr lang="en-US" altLang="en-US" sz="3200" dirty="0"/>
              <a:t>Website</a:t>
            </a:r>
          </a:p>
          <a:p>
            <a:pPr marL="579293" lvl="2"/>
            <a:r>
              <a:rPr lang="en-US" altLang="en-US" sz="3200" dirty="0"/>
              <a:t>Preparation  &amp; Care instructions</a:t>
            </a:r>
          </a:p>
          <a:p>
            <a:pPr marL="579293" lvl="2"/>
            <a:r>
              <a:rPr lang="en-US" altLang="en-US" sz="3200" dirty="0"/>
              <a:t>Suggestions or use (such as recipes)</a:t>
            </a:r>
          </a:p>
          <a:p>
            <a:pPr marL="579293" lvl="2"/>
            <a:endParaRPr lang="en-CA" sz="3200" dirty="0"/>
          </a:p>
        </p:txBody>
      </p:sp>
      <p:sp>
        <p:nvSpPr>
          <p:cNvPr id="32773" name="Rectangle 6"/>
          <p:cNvSpPr>
            <a:spLocks/>
          </p:cNvSpPr>
          <p:nvPr/>
        </p:nvSpPr>
        <p:spPr bwMode="auto">
          <a:xfrm>
            <a:off x="1043576" y="582140"/>
            <a:ext cx="4781848" cy="361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400">
                <a:solidFill>
                  <a:schemeClr val="tx2"/>
                </a:solidFill>
                <a:latin typeface="Century Gothic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3100">
                <a:solidFill>
                  <a:schemeClr val="tx2"/>
                </a:solidFill>
                <a:latin typeface="Century Gothic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800">
                <a:solidFill>
                  <a:schemeClr val="tx2"/>
                </a:solidFill>
                <a:latin typeface="Century Gothic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600">
                <a:solidFill>
                  <a:schemeClr val="tx2"/>
                </a:solidFill>
                <a:latin typeface="Century Gothic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300">
                <a:solidFill>
                  <a:schemeClr val="tx2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300">
                <a:solidFill>
                  <a:schemeClr val="tx2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300">
                <a:solidFill>
                  <a:schemeClr val="tx2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300">
                <a:solidFill>
                  <a:schemeClr val="tx2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300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5400" dirty="0">
                <a:solidFill>
                  <a:schemeClr val="accent1"/>
                </a:solidFill>
                <a:latin typeface="+mj-lt"/>
                <a:sym typeface="Gill Sans MT Bold" pitchFamily="34" charset="0"/>
              </a:rPr>
              <a:t>Labelling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build="p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he Power of Packaging You Probably Did Not Know About – Packaging Of The  World">
            <a:extLst>
              <a:ext uri="{FF2B5EF4-FFF2-40B4-BE49-F238E27FC236}">
                <a16:creationId xmlns:a16="http://schemas.microsoft.com/office/drawing/2014/main" id="{0AC48BF4-5725-9FDB-0CB8-04D591BE31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67" r="768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The Power of Packaging You Probably Did Not Know About – Packaging Of The  World">
            <a:extLst>
              <a:ext uri="{FF2B5EF4-FFF2-40B4-BE49-F238E27FC236}">
                <a16:creationId xmlns:a16="http://schemas.microsoft.com/office/drawing/2014/main" id="{BE2074A3-B64B-4107-F175-52F592EFE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0"/>
            <a:ext cx="11180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021231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"/>
          <p:cNvSpPr>
            <a:spLocks noGrp="1"/>
          </p:cNvSpPr>
          <p:nvPr>
            <p:ph type="title"/>
          </p:nvPr>
        </p:nvSpPr>
        <p:spPr>
          <a:xfrm>
            <a:off x="598734" y="546473"/>
            <a:ext cx="3053116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Visual </a:t>
            </a:r>
            <a:br>
              <a:rPr lang="en-CA" altLang="en-US" sz="6000" dirty="0"/>
            </a:br>
            <a:r>
              <a:rPr lang="en-CA" altLang="en-US" sz="6000" dirty="0"/>
              <a:t>impact</a:t>
            </a:r>
          </a:p>
        </p:txBody>
      </p:sp>
      <p:pic>
        <p:nvPicPr>
          <p:cNvPr id="7" name="Content Placeholder 6" descr="mayra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48312" y="546474"/>
            <a:ext cx="3053115" cy="268031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944743" y="598040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659C87-6AD8-44A3-A27B-123E93911B61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20484" name="Picture 7" descr="sku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7" y="2770101"/>
            <a:ext cx="4059551" cy="3419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8" descr="vaj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4168" y="3834120"/>
            <a:ext cx="4597176" cy="2680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819533" y="267512"/>
            <a:ext cx="5746254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Support Brand Positioning</a:t>
            </a:r>
          </a:p>
        </p:txBody>
      </p:sp>
      <p:pic>
        <p:nvPicPr>
          <p:cNvPr id="3" name="Picture 2" descr="A picture containing table, plate, food, sitting&#10;&#10;Description automatically generated">
            <a:extLst>
              <a:ext uri="{FF2B5EF4-FFF2-40B4-BE49-F238E27FC236}">
                <a16:creationId xmlns:a16="http://schemas.microsoft.com/office/drawing/2014/main" id="{57FE7ACD-D84E-4CEE-8C93-96B67B1A2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06" y="2287048"/>
            <a:ext cx="6706882" cy="4454571"/>
          </a:xfrm>
          <a:prstGeom prst="rect">
            <a:avLst/>
          </a:prstGeom>
        </p:spPr>
      </p:pic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8E6897C-2A02-4F25-606B-FD3FFA8FE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23" y="116381"/>
            <a:ext cx="5267589" cy="4210272"/>
          </a:xfrm>
          <a:prstGeom prst="rect">
            <a:avLst/>
          </a:prstGeom>
        </p:spPr>
      </p:pic>
      <p:pic>
        <p:nvPicPr>
          <p:cNvPr id="4" name="Picture 3" descr="A picture containing text, bottle, indoor, fruit drink&#10;&#10;Description automatically generated">
            <a:extLst>
              <a:ext uri="{FF2B5EF4-FFF2-40B4-BE49-F238E27FC236}">
                <a16:creationId xmlns:a16="http://schemas.microsoft.com/office/drawing/2014/main" id="{5E17F315-7E38-7FD2-884C-F6C58955D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142" y="4084320"/>
            <a:ext cx="2562550" cy="256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2"/>
          <p:cNvSpPr>
            <a:spLocks noGrp="1"/>
          </p:cNvSpPr>
          <p:nvPr>
            <p:ph type="title"/>
          </p:nvPr>
        </p:nvSpPr>
        <p:spPr>
          <a:xfrm>
            <a:off x="461033" y="304508"/>
            <a:ext cx="5268237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Shelf Impact</a:t>
            </a:r>
          </a:p>
        </p:txBody>
      </p:sp>
      <p:pic>
        <p:nvPicPr>
          <p:cNvPr id="5" name="Content Placeholder 4" descr="detergant on shelf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9461" y="1436369"/>
            <a:ext cx="6136039" cy="398526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tore_shelf_ju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41772" y="3326157"/>
            <a:ext cx="4303113" cy="32273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Miami Beach Florida,Publix Grocery Store groceries supermarket,packaging  boxes shelf shelves breakfast cereal food display sale,General Mills Raisin  N Stock Photo - Alamy">
            <a:extLst>
              <a:ext uri="{FF2B5EF4-FFF2-40B4-BE49-F238E27FC236}">
                <a16:creationId xmlns:a16="http://schemas.microsoft.com/office/drawing/2014/main" id="{B5A8C8BE-95CB-3968-9847-F60C60E943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78"/>
          <a:stretch/>
        </p:blipFill>
        <p:spPr bwMode="auto">
          <a:xfrm>
            <a:off x="7274497" y="182880"/>
            <a:ext cx="4456470" cy="29570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2"/>
          <p:cNvSpPr>
            <a:spLocks noGrp="1"/>
          </p:cNvSpPr>
          <p:nvPr>
            <p:ph type="title"/>
          </p:nvPr>
        </p:nvSpPr>
        <p:spPr>
          <a:xfrm>
            <a:off x="427870" y="340628"/>
            <a:ext cx="5268236" cy="85725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Space on shelf</a:t>
            </a:r>
          </a:p>
        </p:txBody>
      </p:sp>
      <p:pic>
        <p:nvPicPr>
          <p:cNvPr id="5" name="Content Placeholder 4" descr="Colgat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3118" y="1522114"/>
            <a:ext cx="8019730" cy="4792935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6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7005703" y="594992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F5DF38F-40A7-4900-8A22-1411995C3AF9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1028" name="Picture 4" descr="Total Advanced Professional Clean Toothpaste, 18 ml – Colgate : Toothpaste  | Jean Coutu">
            <a:extLst>
              <a:ext uri="{FF2B5EF4-FFF2-40B4-BE49-F238E27FC236}">
                <a16:creationId xmlns:a16="http://schemas.microsoft.com/office/drawing/2014/main" id="{8254534F-7C13-4C6E-8FDD-EA05947FA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63232" y="2040236"/>
            <a:ext cx="344805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2"/>
          <p:cNvSpPr>
            <a:spLocks noGrp="1"/>
          </p:cNvSpPr>
          <p:nvPr>
            <p:ph type="title"/>
          </p:nvPr>
        </p:nvSpPr>
        <p:spPr>
          <a:xfrm>
            <a:off x="213339" y="540984"/>
            <a:ext cx="5268237" cy="857250"/>
          </a:xfrm>
        </p:spPr>
        <p:txBody>
          <a:bodyPr>
            <a:noAutofit/>
          </a:bodyPr>
          <a:lstStyle/>
          <a:p>
            <a:r>
              <a:rPr lang="en-CA" altLang="en-US" sz="6000" dirty="0"/>
              <a:t>Protection</a:t>
            </a:r>
          </a:p>
        </p:txBody>
      </p:sp>
      <p:pic>
        <p:nvPicPr>
          <p:cNvPr id="21506" name="Content Placeholder 4" descr="hybrid-action-chouryuuden_vegett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07030" y="481052"/>
            <a:ext cx="3508667" cy="5313490"/>
          </a:xfrm>
        </p:spPr>
      </p:pic>
      <p:sp>
        <p:nvSpPr>
          <p:cNvPr id="21508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6619623" y="6021042"/>
            <a:ext cx="683339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F5429C-3203-4983-9643-D871F76D021B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1026" name="Picture 2" descr="Image result for sd card package">
            <a:extLst>
              <a:ext uri="{FF2B5EF4-FFF2-40B4-BE49-F238E27FC236}">
                <a16:creationId xmlns:a16="http://schemas.microsoft.com/office/drawing/2014/main" id="{8EB02CFE-F94B-42B9-8E4E-26D226FBD4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2" t="2912" r="17232" b="1930"/>
          <a:stretch/>
        </p:blipFill>
        <p:spPr bwMode="auto">
          <a:xfrm>
            <a:off x="1219061" y="2275357"/>
            <a:ext cx="2844113" cy="41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title"/>
          </p:nvPr>
        </p:nvSpPr>
        <p:spPr>
          <a:xfrm>
            <a:off x="128694" y="289037"/>
            <a:ext cx="10031306" cy="1320800"/>
          </a:xfrm>
        </p:spPr>
        <p:txBody>
          <a:bodyPr>
            <a:noAutofit/>
          </a:bodyPr>
          <a:lstStyle/>
          <a:p>
            <a:pPr eaLnBrk="1" hangingPunct="1"/>
            <a:r>
              <a:rPr lang="en-CA" altLang="en-US" sz="6000" dirty="0"/>
              <a:t>Functional </a:t>
            </a:r>
            <a:br>
              <a:rPr lang="en-CA" altLang="en-US" sz="6000" dirty="0"/>
            </a:br>
            <a:r>
              <a:rPr lang="en-CA" altLang="en-US" sz="6000" dirty="0"/>
              <a:t>‘added value’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8E9180-C8BE-46F1-8369-A009A8D428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019" y="2717912"/>
            <a:ext cx="2927958" cy="3428794"/>
          </a:xfrm>
        </p:spPr>
      </p:pic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793">
                <a:solidFill>
                  <a:schemeClr val="tx2"/>
                </a:solidFill>
                <a:latin typeface="Century Gothic" pitchFamily="34" charset="0"/>
              </a:defRPr>
            </a:lvl1pPr>
            <a:lvl2pPr marL="391776" indent="-150683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35">
                <a:solidFill>
                  <a:schemeClr val="tx2"/>
                </a:solidFill>
                <a:latin typeface="Century Gothic" pitchFamily="34" charset="0"/>
              </a:defRPr>
            </a:lvl2pPr>
            <a:lvl3pPr marL="602732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77">
                <a:solidFill>
                  <a:schemeClr val="tx2"/>
                </a:solidFill>
                <a:latin typeface="Century Gothic" pitchFamily="34" charset="0"/>
              </a:defRPr>
            </a:lvl3pPr>
            <a:lvl4pPr marL="843826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371">
                <a:solidFill>
                  <a:schemeClr val="tx2"/>
                </a:solidFill>
                <a:latin typeface="Century Gothic" pitchFamily="34" charset="0"/>
              </a:defRPr>
            </a:lvl4pPr>
            <a:lvl5pPr marL="1084919" indent="-120547" eaLnBrk="0" hangingPunct="0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5pPr>
            <a:lvl6pPr marL="1326011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6pPr>
            <a:lvl7pPr marL="1567105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7pPr>
            <a:lvl8pPr marL="1808198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8pPr>
            <a:lvl9pPr marL="2049290" indent="-120547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1213">
                <a:solidFill>
                  <a:schemeClr val="tx2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42C3435-3688-45D3-8D59-BBDD7A0B9B34}" type="slidenum">
              <a:rPr lang="en-US" altLang="en-US" sz="896">
                <a:solidFill>
                  <a:srgbClr val="FEFEFE"/>
                </a:solidFill>
                <a:latin typeface="Helvetica Neue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896">
              <a:solidFill>
                <a:srgbClr val="FEFEFE"/>
              </a:solidFill>
              <a:latin typeface="Helvetica Neue"/>
            </a:endParaRPr>
          </a:p>
        </p:txBody>
      </p:sp>
      <p:pic>
        <p:nvPicPr>
          <p:cNvPr id="7" name="Picture 6" descr="A picture containing book, food&#10;&#10;Description automatically generated">
            <a:extLst>
              <a:ext uri="{FF2B5EF4-FFF2-40B4-BE49-F238E27FC236}">
                <a16:creationId xmlns:a16="http://schemas.microsoft.com/office/drawing/2014/main" id="{7808F408-3F6D-418F-BBB1-06D89187FF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272" y="949437"/>
            <a:ext cx="5208402" cy="52220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C741A3C34884FB8A2B77DE19ADB6B" ma:contentTypeVersion="13" ma:contentTypeDescription="Create a new document." ma:contentTypeScope="" ma:versionID="5b16a7a02116ce1a431d086605561487">
  <xsd:schema xmlns:xsd="http://www.w3.org/2001/XMLSchema" xmlns:xs="http://www.w3.org/2001/XMLSchema" xmlns:p="http://schemas.microsoft.com/office/2006/metadata/properties" xmlns:ns3="4830ea6b-39db-40e8-94a4-4d7183afcea8" xmlns:ns4="3a707f03-e06c-4c61-a929-6f249483c146" targetNamespace="http://schemas.microsoft.com/office/2006/metadata/properties" ma:root="true" ma:fieldsID="261ef49c8840d58f6f0ee5eacc24a1a1" ns3:_="" ns4:_="">
    <xsd:import namespace="4830ea6b-39db-40e8-94a4-4d7183afcea8"/>
    <xsd:import namespace="3a707f03-e06c-4c61-a929-6f249483c14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EventHashCode" minOccurs="0"/>
                <xsd:element ref="ns4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30ea6b-39db-40e8-94a4-4d7183afcea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707f03-e06c-4c61-a929-6f249483c1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473369-AA6E-4841-B06A-F2139012F01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7F465EE-BB88-473B-A7AB-742A612FC0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84735E-2A54-43A4-8DB9-5BDEFD1747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30ea6b-39db-40e8-94a4-4d7183afcea8"/>
    <ds:schemaRef ds:uri="3a707f03-e06c-4c61-a929-6f249483c14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431</TotalTime>
  <Words>101</Words>
  <Application>Microsoft Office PowerPoint</Application>
  <PresentationFormat>Widescreen</PresentationFormat>
  <Paragraphs>39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Helvetica Neue</vt:lpstr>
      <vt:lpstr>Trebuchet MS</vt:lpstr>
      <vt:lpstr>Wingdings 2</vt:lpstr>
      <vt:lpstr>Wingdings 3</vt:lpstr>
      <vt:lpstr>Facet</vt:lpstr>
      <vt:lpstr>Roles of Packaging</vt:lpstr>
      <vt:lpstr>PowerPoint Presentation</vt:lpstr>
      <vt:lpstr>PowerPoint Presentation</vt:lpstr>
      <vt:lpstr>Visual  impact</vt:lpstr>
      <vt:lpstr>Support Brand Positioning</vt:lpstr>
      <vt:lpstr>Shelf Impact</vt:lpstr>
      <vt:lpstr>Space on shelf</vt:lpstr>
      <vt:lpstr>Protection</vt:lpstr>
      <vt:lpstr>Functional  ‘added value’</vt:lpstr>
      <vt:lpstr>Pricing  ‘added value’</vt:lpstr>
      <vt:lpstr>Flavour separations</vt:lpstr>
      <vt:lpstr>Flavour separations</vt:lpstr>
      <vt:lpstr>Keep line extensions distinct</vt:lpstr>
      <vt:lpstr>Keep line extensions distinct</vt:lpstr>
      <vt:lpstr>Uniqueness</vt:lpstr>
      <vt:lpstr>Differentiate  from  competition</vt:lpstr>
      <vt:lpstr>Rejuvenate brand</vt:lpstr>
      <vt:lpstr>Themed or  promotional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</dc:title>
  <dc:creator>Dave Maguire</dc:creator>
  <cp:lastModifiedBy>Dave Maguire</cp:lastModifiedBy>
  <cp:revision>5</cp:revision>
  <dcterms:created xsi:type="dcterms:W3CDTF">2019-10-07T23:42:22Z</dcterms:created>
  <dcterms:modified xsi:type="dcterms:W3CDTF">2023-06-03T19:21:21Z</dcterms:modified>
</cp:coreProperties>
</file>