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412" r:id="rId5"/>
    <p:sldId id="485" r:id="rId6"/>
    <p:sldId id="257" r:id="rId7"/>
    <p:sldId id="258" r:id="rId8"/>
    <p:sldId id="480" r:id="rId9"/>
    <p:sldId id="460" r:id="rId10"/>
    <p:sldId id="481" r:id="rId11"/>
    <p:sldId id="464" r:id="rId12"/>
    <p:sldId id="486" r:id="rId13"/>
    <p:sldId id="475" r:id="rId14"/>
    <p:sldId id="479" r:id="rId15"/>
    <p:sldId id="463" r:id="rId16"/>
    <p:sldId id="484" r:id="rId17"/>
    <p:sldId id="454" r:id="rId18"/>
    <p:sldId id="362" r:id="rId19"/>
    <p:sldId id="469" r:id="rId20"/>
    <p:sldId id="461" r:id="rId21"/>
    <p:sldId id="368" r:id="rId22"/>
    <p:sldId id="443" r:id="rId23"/>
    <p:sldId id="462" r:id="rId24"/>
    <p:sldId id="465" r:id="rId25"/>
    <p:sldId id="482" r:id="rId26"/>
    <p:sldId id="263" r:id="rId27"/>
    <p:sldId id="483" r:id="rId28"/>
    <p:sldId id="4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4C"/>
    <a:srgbClr val="3F3F3F"/>
    <a:srgbClr val="014067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4" autoAdjust="0"/>
  </p:normalViewPr>
  <p:slideViewPr>
    <p:cSldViewPr snapToGrid="0" showGuides="1">
      <p:cViewPr varScale="1">
        <p:scale>
          <a:sx n="60" d="100"/>
          <a:sy n="60" d="100"/>
        </p:scale>
        <p:origin x="78" y="336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5/28/2023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5/28/2023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19508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A67AC3B-D393-4693-9917-4EF78F512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37876AB-2D91-4950-A3E0-FF8DCEBE8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Helvetica Neu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A67AC3B-D393-4693-9917-4EF78F512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37876AB-2D91-4950-A3E0-FF8DCEBE8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436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39DC3457-D314-D601-56D1-A969910F9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173" y="362306"/>
            <a:ext cx="2679197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1723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657476"/>
            <a:ext cx="5475290" cy="3460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1723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657476"/>
            <a:ext cx="5475600" cy="3460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4CA51227-1E0F-38AF-C851-D27451E8E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4" name="Picture 3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495D4E0E-54CF-525E-92E8-2A8D64897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pic>
        <p:nvPicPr>
          <p:cNvPr id="13" name="Picture 2" descr="msvu-logo – Research Nova Scotia">
            <a:extLst>
              <a:ext uri="{FF2B5EF4-FFF2-40B4-BE49-F238E27FC236}">
                <a16:creationId xmlns:a16="http://schemas.microsoft.com/office/drawing/2014/main" id="{3725C5B4-FC68-430E-A0D0-7A3E9B993B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5" y="5971416"/>
            <a:ext cx="2419349" cy="7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7738B1FD-ED8D-4C2E-3EE0-A489948A2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pic>
        <p:nvPicPr>
          <p:cNvPr id="11" name="Picture 2" descr="msvu-logo – Research Nova Scotia">
            <a:extLst>
              <a:ext uri="{FF2B5EF4-FFF2-40B4-BE49-F238E27FC236}">
                <a16:creationId xmlns:a16="http://schemas.microsoft.com/office/drawing/2014/main" id="{9EDE883C-C37C-45F4-A94D-9B9D4848E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5" y="5971416"/>
            <a:ext cx="2419349" cy="7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4FDC57EE-990C-B11F-5F03-19486D66B8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3" name="Picture 2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78789568-6C4D-C5BE-1D56-824B20CEA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173" y="362306"/>
            <a:ext cx="2679197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1B0113DD-6D1E-D265-E520-6EC4674A2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173" y="362306"/>
            <a:ext cx="2679197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BD618D14-3BE9-835B-3E91-5602F5B7F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173" y="362306"/>
            <a:ext cx="2679197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0747D606-486A-7D17-B4BD-CCC25B7E5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B5800675-B23B-DC9F-75E7-6BF4F1E2B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119382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584B1C13-43C9-0E4D-8968-7080AD71E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173" y="362306"/>
            <a:ext cx="2679197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CB02E4F1-87AF-E6AF-E615-4F5764DE3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E3207688-7D27-23B8-370A-4083F1A8BC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0"/>
            <a:ext cx="13396404" cy="74750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47322" y="3429000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300" b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7322" y="5111364"/>
            <a:ext cx="5311516" cy="158595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3" name="Picture 2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B6C91394-AA46-D51D-DA6C-430EE1EA6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173" y="362306"/>
            <a:ext cx="2679197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Picture 2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9B25CAB9-ACF6-E159-E44A-12769B5F3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173" y="362306"/>
            <a:ext cx="2679197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7F1D6CFA-712A-A34A-C2CA-BDC396F98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4616AECF-EDFE-5FCE-BBB5-FCD726C0D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4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64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5915024" y="-6"/>
            <a:ext cx="6276975" cy="37530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9" y="1776226"/>
            <a:ext cx="11339121" cy="4718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32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32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6473825" y="2171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529" y="363245"/>
            <a:ext cx="11339121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pic>
        <p:nvPicPr>
          <p:cNvPr id="2" name="Picture 1" descr="A picture containing text, font, graphics, poster&#10;&#10;Description automatically generated">
            <a:extLst>
              <a:ext uri="{FF2B5EF4-FFF2-40B4-BE49-F238E27FC236}">
                <a16:creationId xmlns:a16="http://schemas.microsoft.com/office/drawing/2014/main" id="{438E2C22-3844-0FE2-F164-59773A32F2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1543" y="116981"/>
            <a:ext cx="1223030" cy="10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DDF75-668B-4542-A38A-9A537757D186}"/>
              </a:ext>
            </a:extLst>
          </p:cNvPr>
          <p:cNvSpPr/>
          <p:nvPr userDrawn="1"/>
        </p:nvSpPr>
        <p:spPr>
          <a:xfrm>
            <a:off x="247650" y="228600"/>
            <a:ext cx="1167765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118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413C21-AAC6-48AD-9C3E-82F78999B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413C21-AAC6-48AD-9C3E-82F78999B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D95D15-99E6-4BAF-B9C2-DD5A985BBA96}"/>
              </a:ext>
            </a:extLst>
          </p:cNvPr>
          <p:cNvSpPr/>
          <p:nvPr userDrawn="1"/>
        </p:nvSpPr>
        <p:spPr>
          <a:xfrm>
            <a:off x="7692272" y="0"/>
            <a:ext cx="4499728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14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94E2D767-6339-4FF1-90DE-E5C7C5922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5FC0F-20F5-4A41-B2A9-CF63C6E2798C}"/>
              </a:ext>
            </a:extLst>
          </p:cNvPr>
          <p:cNvSpPr/>
          <p:nvPr userDrawn="1"/>
        </p:nvSpPr>
        <p:spPr>
          <a:xfrm>
            <a:off x="355106" y="310718"/>
            <a:ext cx="11496583" cy="6232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628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35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06" r:id="rId3"/>
    <p:sldLayoutId id="2147483668" r:id="rId4"/>
    <p:sldLayoutId id="2147483718" r:id="rId5"/>
    <p:sldLayoutId id="2147483674" r:id="rId6"/>
    <p:sldLayoutId id="2147483721" r:id="rId7"/>
    <p:sldLayoutId id="2147483719" r:id="rId8"/>
    <p:sldLayoutId id="2147483720" r:id="rId9"/>
    <p:sldLayoutId id="2147483708" r:id="rId10"/>
    <p:sldLayoutId id="2147483685" r:id="rId11"/>
    <p:sldLayoutId id="2147483704" r:id="rId12"/>
    <p:sldLayoutId id="2147483689" r:id="rId13"/>
    <p:sldLayoutId id="2147483707" r:id="rId14"/>
    <p:sldLayoutId id="2147483710" r:id="rId15"/>
    <p:sldLayoutId id="2147483709" r:id="rId16"/>
    <p:sldLayoutId id="2147483711" r:id="rId17"/>
    <p:sldLayoutId id="2147483712" r:id="rId18"/>
    <p:sldLayoutId id="2147483717" r:id="rId19"/>
    <p:sldLayoutId id="2147483692" r:id="rId20"/>
    <p:sldLayoutId id="2147483713" r:id="rId21"/>
    <p:sldLayoutId id="2147483714" r:id="rId22"/>
    <p:sldLayoutId id="2147483715" r:id="rId23"/>
    <p:sldLayoutId id="2147483697" r:id="rId24"/>
    <p:sldLayoutId id="2147483716" r:id="rId25"/>
    <p:sldLayoutId id="2147483722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43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openxmlformats.org/officeDocument/2006/relationships/image" Target="../media/image42.png"/><Relationship Id="rId2" Type="http://schemas.openxmlformats.org/officeDocument/2006/relationships/audio" Target="../media/media2.m4a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openxmlformats.org/officeDocument/2006/relationships/image" Target="../media/image40.png"/><Relationship Id="rId10" Type="http://schemas.openxmlformats.org/officeDocument/2006/relationships/audio" Target="../media/media6.m4a"/><Relationship Id="rId19" Type="http://schemas.openxmlformats.org/officeDocument/2006/relationships/image" Target="../media/image44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849062-B9B2-4E8F-0391-6418325D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8400" y="3119267"/>
            <a:ext cx="4212766" cy="1616252"/>
          </a:xfrm>
        </p:spPr>
        <p:txBody>
          <a:bodyPr/>
          <a:lstStyle/>
          <a:p>
            <a:r>
              <a:rPr lang="en-US" dirty="0"/>
              <a:t>An Introduction to Marketing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oman" descr="Asian Women Thinking PNG | PNG Play">
            <a:extLst>
              <a:ext uri="{FF2B5EF4-FFF2-40B4-BE49-F238E27FC236}">
                <a16:creationId xmlns:a16="http://schemas.microsoft.com/office/drawing/2014/main" id="{53B2E224-5BC1-4474-AD04-AE527337A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 bwMode="auto">
          <a:xfrm>
            <a:off x="5641165" y="1676661"/>
            <a:ext cx="4030771" cy="51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CCBCC-4FFE-ACAD-E534-81ADE1684B7F}"/>
              </a:ext>
            </a:extLst>
          </p:cNvPr>
          <p:cNvSpPr/>
          <p:nvPr/>
        </p:nvSpPr>
        <p:spPr>
          <a:xfrm>
            <a:off x="734693" y="966183"/>
            <a:ext cx="5847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NEEDS AND WANTS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BD44A2-83F7-C275-AA43-4BC4C39E3756}"/>
              </a:ext>
            </a:extLst>
          </p:cNvPr>
          <p:cNvSpPr/>
          <p:nvPr/>
        </p:nvSpPr>
        <p:spPr>
          <a:xfrm>
            <a:off x="1991315" y="3237560"/>
            <a:ext cx="320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DEMANDS</a:t>
            </a:r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F78704BF-B712-B7F2-B870-DBD1B0EAE1F6}"/>
              </a:ext>
            </a:extLst>
          </p:cNvPr>
          <p:cNvSpPr/>
          <p:nvPr/>
        </p:nvSpPr>
        <p:spPr>
          <a:xfrm rot="5400000">
            <a:off x="2928697" y="2074612"/>
            <a:ext cx="1248673" cy="923330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D7592-6FD7-6510-990B-E31B3268BB3A}"/>
              </a:ext>
            </a:extLst>
          </p:cNvPr>
          <p:cNvSpPr/>
          <p:nvPr/>
        </p:nvSpPr>
        <p:spPr>
          <a:xfrm>
            <a:off x="2047962" y="4191130"/>
            <a:ext cx="31043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FOR PRODUCTS AND SERVICES</a:t>
            </a:r>
          </a:p>
        </p:txBody>
      </p:sp>
      <p:pic>
        <p:nvPicPr>
          <p:cNvPr id="19" name="Picture 2" descr="career-fit-assessment/">
            <a:extLst>
              <a:ext uri="{FF2B5EF4-FFF2-40B4-BE49-F238E27FC236}">
                <a16:creationId xmlns:a16="http://schemas.microsoft.com/office/drawing/2014/main" id="{3FC088A2-3205-4DE5-912D-79E16EDE6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28" y="1311965"/>
            <a:ext cx="4159526" cy="55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1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ullseye" descr="A picture containing transport&#10;&#10;Description generated with high confidence">
            <a:extLst>
              <a:ext uri="{FF2B5EF4-FFF2-40B4-BE49-F238E27FC236}">
                <a16:creationId xmlns:a16="http://schemas.microsoft.com/office/drawing/2014/main" id="{378CB634-737C-83D9-6BF0-653FEB298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452" y="425731"/>
            <a:ext cx="5083207" cy="5083207"/>
          </a:xfrm>
          <a:prstGeom prst="rect">
            <a:avLst/>
          </a:prstGeom>
        </p:spPr>
      </p:pic>
      <p:pic>
        <p:nvPicPr>
          <p:cNvPr id="8" name="Woman" descr="Asian Women Thinking PNG | PNG Play">
            <a:extLst>
              <a:ext uri="{FF2B5EF4-FFF2-40B4-BE49-F238E27FC236}">
                <a16:creationId xmlns:a16="http://schemas.microsoft.com/office/drawing/2014/main" id="{53B2E224-5BC1-4474-AD04-AE527337A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 bwMode="auto">
          <a:xfrm>
            <a:off x="5598711" y="1676661"/>
            <a:ext cx="4030771" cy="51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EB2C0FB-1EA3-44EF-B8CF-46B0DB3E5CA7}"/>
              </a:ext>
            </a:extLst>
          </p:cNvPr>
          <p:cNvSpPr/>
          <p:nvPr/>
        </p:nvSpPr>
        <p:spPr>
          <a:xfrm>
            <a:off x="964186" y="2088167"/>
            <a:ext cx="3120445" cy="192948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sz="3200" b="1" dirty="0">
                <a:solidFill>
                  <a:srgbClr val="000000"/>
                </a:solidFill>
              </a:rPr>
              <a:t>PRODUCTS &amp; SERVICES</a:t>
            </a:r>
          </a:p>
        </p:txBody>
      </p:sp>
      <p:pic>
        <p:nvPicPr>
          <p:cNvPr id="7" name="Crest" descr="Image result for toothpaste">
            <a:extLst>
              <a:ext uri="{FF2B5EF4-FFF2-40B4-BE49-F238E27FC236}">
                <a16:creationId xmlns:a16="http://schemas.microsoft.com/office/drawing/2014/main" id="{7BEB1F58-BCB3-F6EB-96E1-5B3141845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0" b="27599"/>
          <a:stretch/>
        </p:blipFill>
        <p:spPr bwMode="auto">
          <a:xfrm>
            <a:off x="1613152" y="262552"/>
            <a:ext cx="3448050" cy="15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r" descr="Image result for new car">
            <a:extLst>
              <a:ext uri="{FF2B5EF4-FFF2-40B4-BE49-F238E27FC236}">
                <a16:creationId xmlns:a16="http://schemas.microsoft.com/office/drawing/2014/main" id="{EB238870-0ACC-C1B1-80D5-2BD1F39F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14" y="4485690"/>
            <a:ext cx="3406876" cy="226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ke" descr="Image result for coke">
            <a:extLst>
              <a:ext uri="{FF2B5EF4-FFF2-40B4-BE49-F238E27FC236}">
                <a16:creationId xmlns:a16="http://schemas.microsoft.com/office/drawing/2014/main" id="{370CAC6F-7C20-28DA-A28C-5CDE6805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92" y="94146"/>
            <a:ext cx="2024132" cy="20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hone" descr="Image result for iphone">
            <a:extLst>
              <a:ext uri="{FF2B5EF4-FFF2-40B4-BE49-F238E27FC236}">
                <a16:creationId xmlns:a16="http://schemas.microsoft.com/office/drawing/2014/main" id="{03B8F563-D541-8848-27B7-165D3ADB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96" y="-153440"/>
            <a:ext cx="2469813" cy="256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hoes" descr="Image result for sport shoe">
            <a:extLst>
              <a:ext uri="{FF2B5EF4-FFF2-40B4-BE49-F238E27FC236}">
                <a16:creationId xmlns:a16="http://schemas.microsoft.com/office/drawing/2014/main" id="{13255A55-6AFA-713C-5B5E-1DCCDFC5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76" y="4293949"/>
            <a:ext cx="2537790" cy="253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92AC57D-EB69-C322-805F-D2D4BCAFD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0310" y="2000428"/>
            <a:ext cx="2293521" cy="2293521"/>
          </a:xfrm>
          <a:prstGeom prst="rect">
            <a:avLst/>
          </a:prstGeom>
        </p:spPr>
      </p:pic>
      <p:pic>
        <p:nvPicPr>
          <p:cNvPr id="15" name="Picture 2" descr="career-fit-assessment/">
            <a:extLst>
              <a:ext uri="{FF2B5EF4-FFF2-40B4-BE49-F238E27FC236}">
                <a16:creationId xmlns:a16="http://schemas.microsoft.com/office/drawing/2014/main" id="{B4C4FD70-C9FB-AE64-D068-97715EB7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474" y="1311965"/>
            <a:ext cx="4159526" cy="55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3EA377-7776-4A91-4F65-AA96DD9E41E4}"/>
              </a:ext>
            </a:extLst>
          </p:cNvPr>
          <p:cNvSpPr/>
          <p:nvPr/>
        </p:nvSpPr>
        <p:spPr>
          <a:xfrm>
            <a:off x="734693" y="966183"/>
            <a:ext cx="5847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NEEDS AND WANTS</a:t>
            </a:r>
          </a:p>
        </p:txBody>
      </p:sp>
    </p:spTree>
    <p:extLst>
      <p:ext uri="{BB962C8B-B14F-4D97-AF65-F5344CB8AC3E}">
        <p14:creationId xmlns:p14="http://schemas.microsoft.com/office/powerpoint/2010/main" val="2789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llseye" descr="A picture containing transport&#10;&#10;Description generated with high confidence">
            <a:extLst>
              <a:ext uri="{FF2B5EF4-FFF2-40B4-BE49-F238E27FC236}">
                <a16:creationId xmlns:a16="http://schemas.microsoft.com/office/drawing/2014/main" id="{95C3DABF-9AB4-42DE-98F9-A6A34D3E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452" y="425731"/>
            <a:ext cx="5083207" cy="508320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A89352F-1D56-4A18-9C4F-4DE870D9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8" y="4398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7EF82A-095F-491B-A5BA-DDE926D8930D}"/>
              </a:ext>
            </a:extLst>
          </p:cNvPr>
          <p:cNvSpPr/>
          <p:nvPr/>
        </p:nvSpPr>
        <p:spPr>
          <a:xfrm>
            <a:off x="501169" y="4275025"/>
            <a:ext cx="57517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Consumers are not </a:t>
            </a:r>
            <a:b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HOMOGENOUS</a:t>
            </a:r>
          </a:p>
        </p:txBody>
      </p:sp>
      <p:pic>
        <p:nvPicPr>
          <p:cNvPr id="4" name="Woman" descr="Asian Women Thinking PNG | PNG Play">
            <a:extLst>
              <a:ext uri="{FF2B5EF4-FFF2-40B4-BE49-F238E27FC236}">
                <a16:creationId xmlns:a16="http://schemas.microsoft.com/office/drawing/2014/main" id="{34A9198F-6E76-4A7D-EE2B-2424B6E30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 bwMode="auto">
          <a:xfrm>
            <a:off x="5598711" y="1676661"/>
            <a:ext cx="4030771" cy="51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eer-fit-assessment/">
            <a:extLst>
              <a:ext uri="{FF2B5EF4-FFF2-40B4-BE49-F238E27FC236}">
                <a16:creationId xmlns:a16="http://schemas.microsoft.com/office/drawing/2014/main" id="{3D13496B-638A-EF19-F663-1FB9ECE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474" y="1311965"/>
            <a:ext cx="4159526" cy="55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Segmen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4778" cy="6858000"/>
          </a:xfrm>
        </p:spPr>
      </p:pic>
    </p:spTree>
    <p:extLst>
      <p:ext uri="{BB962C8B-B14F-4D97-AF65-F5344CB8AC3E}">
        <p14:creationId xmlns:p14="http://schemas.microsoft.com/office/powerpoint/2010/main" val="19091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 Types of Market Segmentation With Examples - Alexa Blog">
            <a:extLst>
              <a:ext uri="{FF2B5EF4-FFF2-40B4-BE49-F238E27FC236}">
                <a16:creationId xmlns:a16="http://schemas.microsoft.com/office/drawing/2014/main" id="{FB1A290E-351E-42C5-8343-A60744C0E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" r="6135" b="77639"/>
          <a:stretch/>
        </p:blipFill>
        <p:spPr bwMode="auto">
          <a:xfrm>
            <a:off x="5445125" y="328613"/>
            <a:ext cx="6437313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outdoor, dark&#10;&#10;Description automatically generated">
            <a:extLst>
              <a:ext uri="{FF2B5EF4-FFF2-40B4-BE49-F238E27FC236}">
                <a16:creationId xmlns:a16="http://schemas.microsoft.com/office/drawing/2014/main" id="{D5E62951-F1E9-4990-B2F0-6663E90EF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23" y="244536"/>
            <a:ext cx="6704215" cy="6561065"/>
          </a:xfrm>
          <a:prstGeom prst="rect">
            <a:avLst/>
          </a:prstGeom>
        </p:spPr>
      </p:pic>
      <p:pic>
        <p:nvPicPr>
          <p:cNvPr id="8" name="Demographic pie" descr="Shape, circle&#10;&#10;Description automatically generated">
            <a:extLst>
              <a:ext uri="{FF2B5EF4-FFF2-40B4-BE49-F238E27FC236}">
                <a16:creationId xmlns:a16="http://schemas.microsoft.com/office/drawing/2014/main" id="{79A1EB15-5730-4464-A3C0-611329439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96" y="706340"/>
            <a:ext cx="2717608" cy="2717608"/>
          </a:xfrm>
          <a:prstGeom prst="rect">
            <a:avLst/>
          </a:prstGeom>
        </p:spPr>
      </p:pic>
      <p:pic>
        <p:nvPicPr>
          <p:cNvPr id="10" name="Psychographic pie" descr="Shape, circle&#10;&#10;Description automatically generated">
            <a:extLst>
              <a:ext uri="{FF2B5EF4-FFF2-40B4-BE49-F238E27FC236}">
                <a16:creationId xmlns:a16="http://schemas.microsoft.com/office/drawing/2014/main" id="{067492D0-7A21-4BEB-A74A-E706EDD9E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01130" y="615324"/>
            <a:ext cx="2717608" cy="2717608"/>
          </a:xfrm>
          <a:prstGeom prst="rect">
            <a:avLst/>
          </a:prstGeom>
        </p:spPr>
      </p:pic>
      <p:pic>
        <p:nvPicPr>
          <p:cNvPr id="11" name="Geographic pie" descr="Shape, circle&#10;&#10;Description automatically generated">
            <a:extLst>
              <a:ext uri="{FF2B5EF4-FFF2-40B4-BE49-F238E27FC236}">
                <a16:creationId xmlns:a16="http://schemas.microsoft.com/office/drawing/2014/main" id="{97294D6D-8243-4906-A39E-88B7C262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"/>
          <a:stretch/>
        </p:blipFill>
        <p:spPr>
          <a:xfrm rot="10800000">
            <a:off x="3613825" y="3546091"/>
            <a:ext cx="2717608" cy="2675563"/>
          </a:xfrm>
          <a:prstGeom prst="rect">
            <a:avLst/>
          </a:prstGeom>
        </p:spPr>
      </p:pic>
      <p:pic>
        <p:nvPicPr>
          <p:cNvPr id="12" name="Behaviour pie" descr="Shape, circle&#10;&#10;Description automatically generated">
            <a:extLst>
              <a:ext uri="{FF2B5EF4-FFF2-40B4-BE49-F238E27FC236}">
                <a16:creationId xmlns:a16="http://schemas.microsoft.com/office/drawing/2014/main" id="{A2AECC6E-7618-48DD-A28C-33CA71DC4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7797" y="3525069"/>
            <a:ext cx="2717608" cy="27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6E6D69F7-2D8B-4574-8E1C-B53452511C41}"/>
              </a:ext>
            </a:extLst>
          </p:cNvPr>
          <p:cNvSpPr>
            <a:spLocks/>
          </p:cNvSpPr>
          <p:nvPr/>
        </p:nvSpPr>
        <p:spPr bwMode="auto">
          <a:xfrm>
            <a:off x="1041798" y="526852"/>
            <a:ext cx="5786438" cy="366118"/>
          </a:xfrm>
          <a:prstGeom prst="rect">
            <a:avLst/>
          </a:prstGeom>
          <a:solidFill>
            <a:srgbClr val="F3BA3A"/>
          </a:solidFill>
          <a:ln w="25400">
            <a:solidFill>
              <a:srgbClr val="F3BA3A"/>
            </a:solidFill>
            <a:miter lim="800000"/>
            <a:headEnd/>
            <a:tailEnd/>
          </a:ln>
          <a:effectLst>
            <a:outerShdw dist="38099" dir="2519991" algn="ctr" rotWithShape="0">
              <a:schemeClr val="bg2">
                <a:alpha val="59998"/>
              </a:schemeClr>
            </a:outerShdw>
          </a:effectLst>
        </p:spPr>
        <p:txBody>
          <a:bodyPr lIns="0" tIns="0" rIns="0" bIns="0"/>
          <a:lstStyle/>
          <a:p>
            <a:pPr algn="ctr"/>
            <a:endParaRPr lang="en-US" altLang="en-US" sz="1266"/>
          </a:p>
        </p:txBody>
      </p:sp>
      <p:sp>
        <p:nvSpPr>
          <p:cNvPr id="27653" name="Rectangle 6">
            <a:extLst>
              <a:ext uri="{FF2B5EF4-FFF2-40B4-BE49-F238E27FC236}">
                <a16:creationId xmlns:a16="http://schemas.microsoft.com/office/drawing/2014/main" id="{E070AB61-EB21-45DA-8742-B4BFDC181597}"/>
              </a:ext>
            </a:extLst>
          </p:cNvPr>
          <p:cNvSpPr>
            <a:spLocks/>
          </p:cNvSpPr>
          <p:nvPr/>
        </p:nvSpPr>
        <p:spPr bwMode="auto">
          <a:xfrm>
            <a:off x="1791890" y="964406"/>
            <a:ext cx="6697266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1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12">
              <a:solidFill>
                <a:srgbClr val="FFFFFF"/>
              </a:solidFill>
              <a:latin typeface="Gill Sans MT Bold" panose="020B0802020104020203" pitchFamily="34" charset="0"/>
              <a:ea typeface="ヒラギノ明朝 ProN W3"/>
              <a:cs typeface="ヒラギノ明朝 ProN W3"/>
              <a:sym typeface="Gill Sans MT Bold" panose="020B0802020104020203" pitchFamily="34" charset="0"/>
            </a:endParaRPr>
          </a:p>
        </p:txBody>
      </p:sp>
      <p:sp>
        <p:nvSpPr>
          <p:cNvPr id="27654" name="Rectangle 8">
            <a:extLst>
              <a:ext uri="{FF2B5EF4-FFF2-40B4-BE49-F238E27FC236}">
                <a16:creationId xmlns:a16="http://schemas.microsoft.com/office/drawing/2014/main" id="{21BBF587-E9A5-4DDE-B766-BC17ABB8F4DE}"/>
              </a:ext>
            </a:extLst>
          </p:cNvPr>
          <p:cNvSpPr>
            <a:spLocks/>
          </p:cNvSpPr>
          <p:nvPr/>
        </p:nvSpPr>
        <p:spPr bwMode="auto">
          <a:xfrm>
            <a:off x="1791890" y="455414"/>
            <a:ext cx="6697266" cy="48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1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12" dirty="0">
                <a:solidFill>
                  <a:srgbClr val="FFFFFF"/>
                </a:solidFill>
                <a:latin typeface="Gill Sans MT Bold" panose="020B0802020104020203" pitchFamily="34" charset="0"/>
                <a:ea typeface="ヒラギノ明朝 ProN W3"/>
                <a:cs typeface="ヒラギノ明朝 ProN W3"/>
                <a:sym typeface="Gill Sans MT Bold" panose="020B0802020104020203" pitchFamily="34" charset="0"/>
              </a:rPr>
              <a:t>Single segment Approach</a:t>
            </a:r>
          </a:p>
        </p:txBody>
      </p:sp>
      <p:pic>
        <p:nvPicPr>
          <p:cNvPr id="7" name="Picture 2" descr="Air Encapsulated: Nike Presents Air Max Archives - SneakerNews.com">
            <a:extLst>
              <a:ext uri="{FF2B5EF4-FFF2-40B4-BE49-F238E27FC236}">
                <a16:creationId xmlns:a16="http://schemas.microsoft.com/office/drawing/2014/main" id="{4CB136E6-A069-406C-8412-8D8E60BE1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r="75426" b="69552"/>
          <a:stretch/>
        </p:blipFill>
        <p:spPr bwMode="auto">
          <a:xfrm>
            <a:off x="404813" y="1282898"/>
            <a:ext cx="6507099" cy="338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6E6D69F7-2D8B-4574-8E1C-B53452511C41}"/>
              </a:ext>
            </a:extLst>
          </p:cNvPr>
          <p:cNvSpPr>
            <a:spLocks/>
          </p:cNvSpPr>
          <p:nvPr/>
        </p:nvSpPr>
        <p:spPr bwMode="auto">
          <a:xfrm>
            <a:off x="1041798" y="526852"/>
            <a:ext cx="5786438" cy="366118"/>
          </a:xfrm>
          <a:prstGeom prst="rect">
            <a:avLst/>
          </a:prstGeom>
          <a:solidFill>
            <a:srgbClr val="F3BA3A"/>
          </a:solidFill>
          <a:ln w="25400">
            <a:solidFill>
              <a:srgbClr val="F3BA3A"/>
            </a:solidFill>
            <a:miter lim="800000"/>
            <a:headEnd/>
            <a:tailEnd/>
          </a:ln>
          <a:effectLst>
            <a:outerShdw dist="38099" dir="2519991" algn="ctr" rotWithShape="0">
              <a:schemeClr val="bg2">
                <a:alpha val="59998"/>
              </a:schemeClr>
            </a:outerShdw>
          </a:effectLst>
        </p:spPr>
        <p:txBody>
          <a:bodyPr lIns="0" tIns="0" rIns="0" bIns="0"/>
          <a:lstStyle/>
          <a:p>
            <a:pPr algn="ctr"/>
            <a:endParaRPr lang="en-US" altLang="en-US" sz="1266"/>
          </a:p>
        </p:txBody>
      </p:sp>
      <p:sp>
        <p:nvSpPr>
          <p:cNvPr id="27653" name="Rectangle 6">
            <a:extLst>
              <a:ext uri="{FF2B5EF4-FFF2-40B4-BE49-F238E27FC236}">
                <a16:creationId xmlns:a16="http://schemas.microsoft.com/office/drawing/2014/main" id="{E070AB61-EB21-45DA-8742-B4BFDC181597}"/>
              </a:ext>
            </a:extLst>
          </p:cNvPr>
          <p:cNvSpPr>
            <a:spLocks/>
          </p:cNvSpPr>
          <p:nvPr/>
        </p:nvSpPr>
        <p:spPr bwMode="auto">
          <a:xfrm>
            <a:off x="1791890" y="964406"/>
            <a:ext cx="6697266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1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12">
              <a:solidFill>
                <a:srgbClr val="FFFFFF"/>
              </a:solidFill>
              <a:latin typeface="Gill Sans MT Bold" panose="020B0802020104020203" pitchFamily="34" charset="0"/>
              <a:ea typeface="ヒラギノ明朝 ProN W3"/>
              <a:cs typeface="ヒラギノ明朝 ProN W3"/>
              <a:sym typeface="Gill Sans MT Bold" panose="020B0802020104020203" pitchFamily="34" charset="0"/>
            </a:endParaRPr>
          </a:p>
        </p:txBody>
      </p:sp>
      <p:sp>
        <p:nvSpPr>
          <p:cNvPr id="27654" name="Rectangle 8">
            <a:extLst>
              <a:ext uri="{FF2B5EF4-FFF2-40B4-BE49-F238E27FC236}">
                <a16:creationId xmlns:a16="http://schemas.microsoft.com/office/drawing/2014/main" id="{21BBF587-E9A5-4DDE-B766-BC17ABB8F4DE}"/>
              </a:ext>
            </a:extLst>
          </p:cNvPr>
          <p:cNvSpPr>
            <a:spLocks/>
          </p:cNvSpPr>
          <p:nvPr/>
        </p:nvSpPr>
        <p:spPr bwMode="auto">
          <a:xfrm>
            <a:off x="1791890" y="455414"/>
            <a:ext cx="6697266" cy="48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31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3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12">
                <a:solidFill>
                  <a:srgbClr val="FFFFFF"/>
                </a:solidFill>
                <a:latin typeface="Gill Sans MT Bold" panose="020B0802020104020203" pitchFamily="34" charset="0"/>
                <a:ea typeface="ヒラギノ明朝 ProN W3"/>
                <a:cs typeface="ヒラギノ明朝 ProN W3"/>
                <a:sym typeface="Gill Sans MT Bold" panose="020B0802020104020203" pitchFamily="34" charset="0"/>
              </a:rPr>
              <a:t>Multisegment Approach</a:t>
            </a:r>
          </a:p>
        </p:txBody>
      </p:sp>
      <p:pic>
        <p:nvPicPr>
          <p:cNvPr id="1026" name="Picture 2" descr="Air Encapsulated: Nike Presents Air Max Archives - SneakerNews.com">
            <a:extLst>
              <a:ext uri="{FF2B5EF4-FFF2-40B4-BE49-F238E27FC236}">
                <a16:creationId xmlns:a16="http://schemas.microsoft.com/office/drawing/2014/main" id="{2141CBBA-89FA-4CDE-8334-0A64E773B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b="4523"/>
          <a:stretch/>
        </p:blipFill>
        <p:spPr bwMode="auto">
          <a:xfrm>
            <a:off x="404813" y="1282898"/>
            <a:ext cx="89535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ir Encapsulated: Nike Presents Air Max Archives - SneakerNews.com">
            <a:extLst>
              <a:ext uri="{FF2B5EF4-FFF2-40B4-BE49-F238E27FC236}">
                <a16:creationId xmlns:a16="http://schemas.microsoft.com/office/drawing/2014/main" id="{302DCA0E-AF18-44AE-B406-796E662BA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r="75426" b="69552"/>
          <a:stretch/>
        </p:blipFill>
        <p:spPr bwMode="auto">
          <a:xfrm>
            <a:off x="404813" y="1282898"/>
            <a:ext cx="2200275" cy="114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846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106578-B227-4F92-A8CE-93536794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9" y="1385903"/>
            <a:ext cx="11339121" cy="5619750"/>
          </a:xfrm>
        </p:spPr>
        <p:txBody>
          <a:bodyPr>
            <a:normAutofit/>
          </a:bodyPr>
          <a:lstStyle/>
          <a:p>
            <a:r>
              <a:rPr lang="en-US" b="1" dirty="0"/>
              <a:t>The Production Era</a:t>
            </a:r>
          </a:p>
          <a:p>
            <a:pPr lvl="1"/>
            <a:r>
              <a:rPr lang="en-US" dirty="0"/>
              <a:t>Mass production of goods with no customization</a:t>
            </a:r>
          </a:p>
          <a:p>
            <a:r>
              <a:rPr lang="en-US" b="1" dirty="0"/>
              <a:t>The Sales Era</a:t>
            </a:r>
          </a:p>
          <a:p>
            <a:pPr lvl="1"/>
            <a:r>
              <a:rPr lang="en-US" dirty="0"/>
              <a:t>Hard selling to consumers to outsell competition</a:t>
            </a:r>
          </a:p>
          <a:p>
            <a:r>
              <a:rPr lang="en-US" b="1" dirty="0"/>
              <a:t>The Marketing Era</a:t>
            </a:r>
          </a:p>
          <a:p>
            <a:pPr lvl="1"/>
            <a:r>
              <a:rPr lang="en-US" dirty="0"/>
              <a:t>Find put what consumers want and deliver it</a:t>
            </a:r>
          </a:p>
          <a:p>
            <a:pPr lvl="1"/>
            <a:r>
              <a:rPr lang="en-US" dirty="0"/>
              <a:t>Differentiate your product/service</a:t>
            </a:r>
          </a:p>
          <a:p>
            <a:r>
              <a:rPr lang="en-US" b="1" dirty="0"/>
              <a:t>Societal Marketing Era</a:t>
            </a:r>
          </a:p>
          <a:p>
            <a:pPr lvl="1"/>
            <a:r>
              <a:rPr lang="en-US" dirty="0"/>
              <a:t>Social considerations</a:t>
            </a:r>
            <a:endParaRPr lang="en-CA" dirty="0"/>
          </a:p>
          <a:p>
            <a:pPr lvl="1"/>
            <a:r>
              <a:rPr lang="en-US" dirty="0"/>
              <a:t>Environmental considerations</a:t>
            </a:r>
          </a:p>
          <a:p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A032E5-437F-4C5E-ABF4-70CC31B0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29" y="363245"/>
            <a:ext cx="11339121" cy="774993"/>
          </a:xfrm>
        </p:spPr>
        <p:txBody>
          <a:bodyPr/>
          <a:lstStyle/>
          <a:p>
            <a:r>
              <a:rPr lang="en-US" dirty="0"/>
              <a:t>The Evolution of Marketing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25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04A7C90F-C7E1-451B-98D1-ADF89E8D11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67050" y="401835"/>
            <a:ext cx="6637338" cy="696516"/>
          </a:xfrm>
        </p:spPr>
        <p:txBody>
          <a:bodyPr/>
          <a:lstStyle/>
          <a:p>
            <a:r>
              <a:rPr lang="en-CA" altLang="en-US" dirty="0"/>
              <a:t>Consumer Centric</a:t>
            </a:r>
          </a:p>
        </p:txBody>
      </p:sp>
      <p:sp>
        <p:nvSpPr>
          <p:cNvPr id="8196" name="Footer Placeholder 3">
            <a:extLst>
              <a:ext uri="{FF2B5EF4-FFF2-40B4-BE49-F238E27FC236}">
                <a16:creationId xmlns:a16="http://schemas.microsoft.com/office/drawing/2014/main" id="{632D54D6-00A0-4EA7-AE10-1635C04A5D0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210425" y="8323263"/>
            <a:ext cx="4981575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accent1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5pPr>
            <a:lvl6pPr marL="2286000" algn="l" defTabSz="914400" rtl="0" eaLnBrk="1" latinLnBrk="0" hangingPunct="1"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6pPr>
            <a:lvl7pPr marL="2743200" algn="l" defTabSz="914400" rtl="0" eaLnBrk="1" latinLnBrk="0" hangingPunct="1"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7pPr>
            <a:lvl8pPr marL="3200400" algn="l" defTabSz="914400" rtl="0" eaLnBrk="1" latinLnBrk="0" hangingPunct="1"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8pPr>
            <a:lvl9pPr marL="3657600" algn="l" defTabSz="914400" rtl="0" eaLnBrk="1" latinLnBrk="0" hangingPunct="1">
              <a:defRPr sz="3100" kern="1200">
                <a:solidFill>
                  <a:srgbClr val="4E4E4E"/>
                </a:solidFill>
                <a:latin typeface="Helvetica Neue"/>
                <a:ea typeface="ヒラギノ角ゴ ProN W3"/>
                <a:cs typeface="ヒラギノ角ゴ ProN W3"/>
                <a:sym typeface="Helvetica Neue"/>
              </a:defRPr>
            </a:lvl9pPr>
          </a:lstStyle>
          <a:p>
            <a:r>
              <a:rPr lang="en-US"/>
              <a:t>Copyright 2013 McGraw-Hill Ryerson, Inc.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EA0F36-EFC5-4E41-B77B-3E817B88FEF1}"/>
              </a:ext>
            </a:extLst>
          </p:cNvPr>
          <p:cNvSpPr/>
          <p:nvPr/>
        </p:nvSpPr>
        <p:spPr>
          <a:xfrm>
            <a:off x="7117556" y="3536156"/>
            <a:ext cx="1285875" cy="69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1266"/>
          </a:p>
        </p:txBody>
      </p:sp>
      <p:pic>
        <p:nvPicPr>
          <p:cNvPr id="8198" name="Picture 2" descr="http://dinofilias.com/uploads/1023396766.gif">
            <a:extLst>
              <a:ext uri="{FF2B5EF4-FFF2-40B4-BE49-F238E27FC236}">
                <a16:creationId xmlns:a16="http://schemas.microsoft.com/office/drawing/2014/main" id="{31F3DFDC-4EE5-451B-A7E7-46CE79544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/>
          <a:stretch>
            <a:fillRect/>
          </a:stretch>
        </p:blipFill>
        <p:spPr bwMode="auto">
          <a:xfrm>
            <a:off x="2161779" y="1216893"/>
            <a:ext cx="7811672" cy="510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😆 Grinning Squinting Face Emoji Meaning with Pictures: from A to Z">
            <a:extLst>
              <a:ext uri="{FF2B5EF4-FFF2-40B4-BE49-F238E27FC236}">
                <a16:creationId xmlns:a16="http://schemas.microsoft.com/office/drawing/2014/main" id="{5326901E-7614-F66A-1F88-C5CE5A8F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184">
            <a:off x="381785" y="355879"/>
            <a:ext cx="1844396" cy="184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26582C-A539-4449-9A75-5EB9AB669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0596" y="314960"/>
            <a:ext cx="5757471" cy="61797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000" b="1" dirty="0"/>
              <a:t>Exchange Value</a:t>
            </a:r>
          </a:p>
          <a:p>
            <a:pPr marL="457200" lvl="1" indent="0" algn="ctr">
              <a:buNone/>
            </a:pPr>
            <a:r>
              <a:rPr lang="en-CA" sz="3600" dirty="0"/>
              <a:t>Value in exchange for price</a:t>
            </a:r>
          </a:p>
          <a:p>
            <a:pPr marL="0" indent="0" algn="ctr">
              <a:buNone/>
            </a:pPr>
            <a:endParaRPr lang="en-CA" sz="4000" b="1" dirty="0"/>
          </a:p>
          <a:p>
            <a:pPr marL="0" indent="0" algn="ctr">
              <a:buNone/>
            </a:pPr>
            <a:r>
              <a:rPr lang="en-CA" sz="4000" b="1" dirty="0"/>
              <a:t>Use Value</a:t>
            </a:r>
          </a:p>
          <a:p>
            <a:pPr marL="457200" lvl="1" indent="0" algn="ctr">
              <a:buNone/>
            </a:pPr>
            <a:r>
              <a:rPr lang="en-CA" sz="3600" dirty="0"/>
              <a:t>Value in terms of usefulness</a:t>
            </a:r>
          </a:p>
          <a:p>
            <a:pPr marL="0" indent="0" algn="ctr">
              <a:buNone/>
            </a:pPr>
            <a:br>
              <a:rPr lang="en-CA" sz="4000" b="1" dirty="0"/>
            </a:br>
            <a:r>
              <a:rPr lang="en-CA" sz="4000" b="1" dirty="0"/>
              <a:t>Symbolic Value</a:t>
            </a:r>
          </a:p>
          <a:p>
            <a:pPr marL="457200" lvl="1" indent="0" algn="ctr">
              <a:buNone/>
            </a:pPr>
            <a:r>
              <a:rPr lang="en-CA" sz="3600" dirty="0"/>
              <a:t>Emotion, image, identity, social status</a:t>
            </a:r>
          </a:p>
        </p:txBody>
      </p:sp>
      <p:pic>
        <p:nvPicPr>
          <p:cNvPr id="5122" name="Picture 2" descr="Price to Value - Breakthrough Marketing Technology">
            <a:extLst>
              <a:ext uri="{FF2B5EF4-FFF2-40B4-BE49-F238E27FC236}">
                <a16:creationId xmlns:a16="http://schemas.microsoft.com/office/drawing/2014/main" id="{3A4698C0-2978-4766-B8D1-06F57A660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t="10688" r="8872"/>
          <a:stretch/>
        </p:blipFill>
        <p:spPr bwMode="auto">
          <a:xfrm>
            <a:off x="5731510" y="0"/>
            <a:ext cx="6460490" cy="54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understand marketing when starting a business - HWCooling.net">
            <a:extLst>
              <a:ext uri="{FF2B5EF4-FFF2-40B4-BE49-F238E27FC236}">
                <a16:creationId xmlns:a16="http://schemas.microsoft.com/office/drawing/2014/main" id="{3B9042E7-61B9-BE26-F36F-2140C58CC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0"/>
          <a:stretch/>
        </p:blipFill>
        <p:spPr bwMode="auto">
          <a:xfrm>
            <a:off x="0" y="-97672"/>
            <a:ext cx="12192000" cy="695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w to understand marketing when starting a business - HWCooling.net">
            <a:extLst>
              <a:ext uri="{FF2B5EF4-FFF2-40B4-BE49-F238E27FC236}">
                <a16:creationId xmlns:a16="http://schemas.microsoft.com/office/drawing/2014/main" id="{46CF58EE-F849-3ACC-F671-B0BDE880A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6"/>
          <a:stretch/>
        </p:blipFill>
        <p:spPr bwMode="auto">
          <a:xfrm>
            <a:off x="381000" y="1044852"/>
            <a:ext cx="11430000" cy="54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2F9EF3-6106-573C-7533-33579910FC97}"/>
              </a:ext>
            </a:extLst>
          </p:cNvPr>
          <p:cNvSpPr/>
          <p:nvPr/>
        </p:nvSpPr>
        <p:spPr>
          <a:xfrm>
            <a:off x="3097233" y="422917"/>
            <a:ext cx="562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marketing?</a:t>
            </a:r>
          </a:p>
        </p:txBody>
      </p:sp>
    </p:spTree>
    <p:extLst>
      <p:ext uri="{BB962C8B-B14F-4D97-AF65-F5344CB8AC3E}">
        <p14:creationId xmlns:p14="http://schemas.microsoft.com/office/powerpoint/2010/main" val="2928073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se the Six Ps of Marketing to Brainstorm Ways to Increase Sales">
            <a:extLst>
              <a:ext uri="{FF2B5EF4-FFF2-40B4-BE49-F238E27FC236}">
                <a16:creationId xmlns:a16="http://schemas.microsoft.com/office/drawing/2014/main" id="{8426E8EA-FC58-49BE-B78D-F7E1E765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450" y="287749"/>
            <a:ext cx="9391650" cy="62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A313E-7788-44B9-8CC7-569407B8D28A}"/>
              </a:ext>
            </a:extLst>
          </p:cNvPr>
          <p:cNvSpPr/>
          <p:nvPr/>
        </p:nvSpPr>
        <p:spPr>
          <a:xfrm>
            <a:off x="7716499" y="1933980"/>
            <a:ext cx="330289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Marketing 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Mix</a:t>
            </a:r>
          </a:p>
        </p:txBody>
      </p:sp>
    </p:spTree>
    <p:extLst>
      <p:ext uri="{BB962C8B-B14F-4D97-AF65-F5344CB8AC3E}">
        <p14:creationId xmlns:p14="http://schemas.microsoft.com/office/powerpoint/2010/main" val="12146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106F53-0112-4D5B-87E4-00DB71458944}"/>
              </a:ext>
            </a:extLst>
          </p:cNvPr>
          <p:cNvSpPr txBox="1"/>
          <p:nvPr/>
        </p:nvSpPr>
        <p:spPr>
          <a:xfrm>
            <a:off x="1434626" y="429281"/>
            <a:ext cx="549957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CA" sz="4800" b="1" dirty="0">
                <a:latin typeface="vtks noise" panose="02000000000000000000" pitchFamily="2" charset="0"/>
              </a:rPr>
              <a:t>Front line tactics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B711A-CBAC-4492-8A97-F1496C26BD93}"/>
              </a:ext>
            </a:extLst>
          </p:cNvPr>
          <p:cNvSpPr txBox="1"/>
          <p:nvPr/>
        </p:nvSpPr>
        <p:spPr>
          <a:xfrm>
            <a:off x="6865290" y="394035"/>
            <a:ext cx="409749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CA" sz="4800" b="1" dirty="0">
                <a:latin typeface="vtks noise" panose="02000000000000000000" pitchFamily="2" charset="0"/>
              </a:rPr>
              <a:t>Online tactics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146B8-A274-4497-9A17-AE043E010446}"/>
              </a:ext>
            </a:extLst>
          </p:cNvPr>
          <p:cNvSpPr txBox="1"/>
          <p:nvPr/>
        </p:nvSpPr>
        <p:spPr>
          <a:xfrm>
            <a:off x="1434626" y="1011643"/>
            <a:ext cx="4483574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CA" sz="3600" dirty="0">
                <a:latin typeface="vtks noise" panose="02000000000000000000" pitchFamily="2" charset="0"/>
              </a:rPr>
              <a:t>(in the physical world)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E37D5-8A82-4D55-9964-9BBF229891B6}"/>
              </a:ext>
            </a:extLst>
          </p:cNvPr>
          <p:cNvSpPr txBox="1"/>
          <p:nvPr/>
        </p:nvSpPr>
        <p:spPr>
          <a:xfrm>
            <a:off x="6672250" y="1011643"/>
            <a:ext cx="4483574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CA" sz="3600" dirty="0">
                <a:latin typeface="vtks noise" panose="02000000000000000000" pitchFamily="2" charset="0"/>
              </a:rPr>
              <a:t>(in the virtual world)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7DC70D-4823-460B-9B0B-E9D2EC75E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7" y="2382257"/>
            <a:ext cx="3420626" cy="2565470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F3556A2-45BC-4C5B-B641-DBDB4512C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89" y="1551910"/>
            <a:ext cx="2984884" cy="2113082"/>
          </a:xfrm>
          <a:prstGeom prst="rect">
            <a:avLst/>
          </a:prstGeom>
        </p:spPr>
      </p:pic>
      <p:pic>
        <p:nvPicPr>
          <p:cNvPr id="17" name="Picture 16" descr="A picture containing text, indoor, container, shelf&#10;&#10;Description automatically generated">
            <a:extLst>
              <a:ext uri="{FF2B5EF4-FFF2-40B4-BE49-F238E27FC236}">
                <a16:creationId xmlns:a16="http://schemas.microsoft.com/office/drawing/2014/main" id="{93148FF3-821B-4191-A8B1-E1A122550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8" y="3857158"/>
            <a:ext cx="2302581" cy="2717800"/>
          </a:xfrm>
          <a:prstGeom prst="rect">
            <a:avLst/>
          </a:prstGeom>
        </p:spPr>
      </p:pic>
      <p:pic>
        <p:nvPicPr>
          <p:cNvPr id="19" name="Picture 18" descr="A group of stop signs&#10;&#10;Description automatically generated with medium confidence">
            <a:extLst>
              <a:ext uri="{FF2B5EF4-FFF2-40B4-BE49-F238E27FC236}">
                <a16:creationId xmlns:a16="http://schemas.microsoft.com/office/drawing/2014/main" id="{5ABE9343-8BF8-4C4F-B9F3-D257EFF16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91" y="1551910"/>
            <a:ext cx="2989999" cy="2717326"/>
          </a:xfrm>
          <a:prstGeom prst="rect">
            <a:avLst/>
          </a:prstGeom>
        </p:spPr>
      </p:pic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E68F7CB-A662-438A-9BF5-C185F8AD7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56" y="4269236"/>
            <a:ext cx="2666667" cy="21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0174B-BD38-5FF8-E224-23220F4B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06" y="547174"/>
            <a:ext cx="8773552" cy="4682051"/>
          </a:xfrm>
        </p:spPr>
        <p:txBody>
          <a:bodyPr>
            <a:noAutofit/>
          </a:bodyPr>
          <a:lstStyle/>
          <a:p>
            <a:r>
              <a:rPr lang="en-US" sz="8000" dirty="0"/>
              <a:t>As a marketer, how will you evaluate success?</a:t>
            </a:r>
            <a:endParaRPr lang="en-CA" sz="8000" dirty="0"/>
          </a:p>
        </p:txBody>
      </p:sp>
    </p:spTree>
    <p:extLst>
      <p:ext uri="{BB962C8B-B14F-4D97-AF65-F5344CB8AC3E}">
        <p14:creationId xmlns:p14="http://schemas.microsoft.com/office/powerpoint/2010/main" val="2079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Blood splatter" descr="A close up of a light&#10;&#10;Description automatically generated">
            <a:extLst>
              <a:ext uri="{FF2B5EF4-FFF2-40B4-BE49-F238E27FC236}">
                <a16:creationId xmlns:a16="http://schemas.microsoft.com/office/drawing/2014/main" id="{AD199891-CE69-444A-B850-95AAAB151C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7307" y="3004473"/>
            <a:ext cx="3098413" cy="2615873"/>
          </a:xfrm>
          <a:prstGeom prst="rect">
            <a:avLst/>
          </a:prstGeom>
        </p:spPr>
      </p:pic>
      <p:pic>
        <p:nvPicPr>
          <p:cNvPr id="56" name="Swimmer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id="{C9A173F5-2B91-4D90-A244-E8BCA2D0C9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5524" y="3972662"/>
            <a:ext cx="3667905" cy="1884853"/>
          </a:xfrm>
          <a:prstGeom prst="rect">
            <a:avLst/>
          </a:prstGeom>
        </p:spPr>
      </p:pic>
      <p:pic>
        <p:nvPicPr>
          <p:cNvPr id="58" name="Picture 6" descr="Clouds Storm - Free vector graphic on Pixabay">
            <a:extLst>
              <a:ext uri="{FF2B5EF4-FFF2-40B4-BE49-F238E27FC236}">
                <a16:creationId xmlns:a16="http://schemas.microsoft.com/office/drawing/2014/main" id="{46FC5EF8-1963-4B66-9B2D-81E8AAEE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2" b="33955"/>
          <a:stretch/>
        </p:blipFill>
        <p:spPr bwMode="auto">
          <a:xfrm>
            <a:off x="1236210" y="11119"/>
            <a:ext cx="9713281" cy="17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F0920-8D84-4D95-B062-2D0145B76A93}"/>
              </a:ext>
            </a:extLst>
          </p:cNvPr>
          <p:cNvSpPr/>
          <p:nvPr/>
        </p:nvSpPr>
        <p:spPr>
          <a:xfrm>
            <a:off x="16820" y="3993882"/>
            <a:ext cx="2141625" cy="110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hark 2 trigger">
            <a:extLst>
              <a:ext uri="{FF2B5EF4-FFF2-40B4-BE49-F238E27FC236}">
                <a16:creationId xmlns:a16="http://schemas.microsoft.com/office/drawing/2014/main" id="{AE0A3E8A-FC57-4ADA-9A07-C171E7B98C13}"/>
              </a:ext>
            </a:extLst>
          </p:cNvPr>
          <p:cNvSpPr/>
          <p:nvPr/>
        </p:nvSpPr>
        <p:spPr>
          <a:xfrm>
            <a:off x="2198915" y="4012746"/>
            <a:ext cx="2279852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hark 3 trigger">
            <a:extLst>
              <a:ext uri="{FF2B5EF4-FFF2-40B4-BE49-F238E27FC236}">
                <a16:creationId xmlns:a16="http://schemas.microsoft.com/office/drawing/2014/main" id="{2B5B0B41-0ABB-4EFF-B011-2514E9CE7584}"/>
              </a:ext>
            </a:extLst>
          </p:cNvPr>
          <p:cNvSpPr/>
          <p:nvPr/>
        </p:nvSpPr>
        <p:spPr>
          <a:xfrm>
            <a:off x="4478766" y="4012746"/>
            <a:ext cx="207251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shark 4 trigger">
            <a:extLst>
              <a:ext uri="{FF2B5EF4-FFF2-40B4-BE49-F238E27FC236}">
                <a16:creationId xmlns:a16="http://schemas.microsoft.com/office/drawing/2014/main" id="{5B8AB282-55EC-4FDD-A90E-73F487B2EDAF}"/>
              </a:ext>
            </a:extLst>
          </p:cNvPr>
          <p:cNvSpPr/>
          <p:nvPr/>
        </p:nvSpPr>
        <p:spPr>
          <a:xfrm>
            <a:off x="6551285" y="4015125"/>
            <a:ext cx="2341171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shark 1 trigger">
            <a:extLst>
              <a:ext uri="{FF2B5EF4-FFF2-40B4-BE49-F238E27FC236}">
                <a16:creationId xmlns:a16="http://schemas.microsoft.com/office/drawing/2014/main" id="{C1195861-5F74-4477-A361-F0DB96463F54}"/>
              </a:ext>
            </a:extLst>
          </p:cNvPr>
          <p:cNvSpPr/>
          <p:nvPr/>
        </p:nvSpPr>
        <p:spPr>
          <a:xfrm>
            <a:off x="-4030" y="3990232"/>
            <a:ext cx="2141625" cy="110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2" name="Shark 5" descr="A picture containing shirt&#10;&#10;Description automatically generated">
            <a:extLst>
              <a:ext uri="{FF2B5EF4-FFF2-40B4-BE49-F238E27FC236}">
                <a16:creationId xmlns:a16="http://schemas.microsoft.com/office/drawing/2014/main" id="{66B1964E-B45D-41B7-B96B-668B899EAB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512" b="31262"/>
          <a:stretch/>
        </p:blipFill>
        <p:spPr>
          <a:xfrm flipH="1">
            <a:off x="7713233" y="3540171"/>
            <a:ext cx="3943183" cy="2392952"/>
          </a:xfrm>
          <a:prstGeom prst="rect">
            <a:avLst/>
          </a:prstGeom>
        </p:spPr>
      </p:pic>
      <p:pic>
        <p:nvPicPr>
          <p:cNvPr id="53" name="Shark 4" descr="A picture containing shirt&#10;&#10;Description automatically generated">
            <a:extLst>
              <a:ext uri="{FF2B5EF4-FFF2-40B4-BE49-F238E27FC236}">
                <a16:creationId xmlns:a16="http://schemas.microsoft.com/office/drawing/2014/main" id="{09B57CC5-01A0-4FD8-A8E0-16F10DFD62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218" b="31261"/>
          <a:stretch/>
        </p:blipFill>
        <p:spPr>
          <a:xfrm flipH="1">
            <a:off x="4949271" y="3561704"/>
            <a:ext cx="3943183" cy="2451129"/>
          </a:xfrm>
          <a:prstGeom prst="rect">
            <a:avLst/>
          </a:prstGeom>
        </p:spPr>
      </p:pic>
      <p:pic>
        <p:nvPicPr>
          <p:cNvPr id="49" name="Shark 3" descr="A picture containing shirt&#10;&#10;Description automatically generated">
            <a:extLst>
              <a:ext uri="{FF2B5EF4-FFF2-40B4-BE49-F238E27FC236}">
                <a16:creationId xmlns:a16="http://schemas.microsoft.com/office/drawing/2014/main" id="{7462B8FF-D2DA-47CC-8336-8C5866B0710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270" b="31262"/>
          <a:stretch/>
        </p:blipFill>
        <p:spPr>
          <a:xfrm flipH="1">
            <a:off x="2767176" y="3564084"/>
            <a:ext cx="3943183" cy="2448750"/>
          </a:xfrm>
          <a:prstGeom prst="rect">
            <a:avLst/>
          </a:prstGeom>
        </p:spPr>
      </p:pic>
      <p:pic>
        <p:nvPicPr>
          <p:cNvPr id="51" name="Shark 2" descr="A picture containing shirt&#10;&#10;Description automatically generated">
            <a:extLst>
              <a:ext uri="{FF2B5EF4-FFF2-40B4-BE49-F238E27FC236}">
                <a16:creationId xmlns:a16="http://schemas.microsoft.com/office/drawing/2014/main" id="{84885C98-E869-45D9-9F02-282C462FC21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523" b="31010"/>
          <a:stretch/>
        </p:blipFill>
        <p:spPr>
          <a:xfrm flipH="1">
            <a:off x="607126" y="3552127"/>
            <a:ext cx="3943183" cy="2448749"/>
          </a:xfrm>
          <a:prstGeom prst="rect">
            <a:avLst/>
          </a:prstGeom>
        </p:spPr>
      </p:pic>
      <p:pic>
        <p:nvPicPr>
          <p:cNvPr id="17" name="Shark 1" descr="A picture containing shirt&#10;&#10;Description automatically generated">
            <a:extLst>
              <a:ext uri="{FF2B5EF4-FFF2-40B4-BE49-F238E27FC236}">
                <a16:creationId xmlns:a16="http://schemas.microsoft.com/office/drawing/2014/main" id="{49D9F2D1-F4DF-4C51-A061-0ADDF461156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7447" b="31010"/>
          <a:stretch/>
        </p:blipFill>
        <p:spPr>
          <a:xfrm flipH="1">
            <a:off x="-1464107" y="3712029"/>
            <a:ext cx="3943183" cy="2317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78896E-2C89-4CBE-A173-E8AFB327A604}"/>
              </a:ext>
            </a:extLst>
          </p:cNvPr>
          <p:cNvSpPr txBox="1"/>
          <p:nvPr/>
        </p:nvSpPr>
        <p:spPr>
          <a:xfrm>
            <a:off x="1307072" y="1870482"/>
            <a:ext cx="7623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/>
              <a:t>S A T I S F A C T I O</a:t>
            </a:r>
            <a:r>
              <a:rPr lang="en-CA" sz="3000" b="1" dirty="0"/>
              <a:t> </a:t>
            </a:r>
            <a:r>
              <a:rPr lang="en-CA" sz="6000" b="1" dirty="0"/>
              <a:t>N</a:t>
            </a:r>
          </a:p>
        </p:txBody>
      </p:sp>
      <p:sp>
        <p:nvSpPr>
          <p:cNvPr id="7" name="Letter reveal 9">
            <a:extLst>
              <a:ext uri="{FF2B5EF4-FFF2-40B4-BE49-F238E27FC236}">
                <a16:creationId xmlns:a16="http://schemas.microsoft.com/office/drawing/2014/main" id="{F6E8B197-FA55-42DC-9517-656A9AFB7DFC}"/>
              </a:ext>
            </a:extLst>
          </p:cNvPr>
          <p:cNvSpPr/>
          <p:nvPr/>
        </p:nvSpPr>
        <p:spPr>
          <a:xfrm>
            <a:off x="4531789" y="2037061"/>
            <a:ext cx="573579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tter reveal 10">
            <a:extLst>
              <a:ext uri="{FF2B5EF4-FFF2-40B4-BE49-F238E27FC236}">
                <a16:creationId xmlns:a16="http://schemas.microsoft.com/office/drawing/2014/main" id="{A2AEFDC5-B361-4A2F-AEFD-06A9ABB46E57}"/>
              </a:ext>
            </a:extLst>
          </p:cNvPr>
          <p:cNvSpPr/>
          <p:nvPr/>
        </p:nvSpPr>
        <p:spPr>
          <a:xfrm>
            <a:off x="3695210" y="2678130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Letter reveal 11">
            <a:extLst>
              <a:ext uri="{FF2B5EF4-FFF2-40B4-BE49-F238E27FC236}">
                <a16:creationId xmlns:a16="http://schemas.microsoft.com/office/drawing/2014/main" id="{E85644DC-CA5F-4EC2-B82E-173C332B588A}"/>
              </a:ext>
            </a:extLst>
          </p:cNvPr>
          <p:cNvSpPr/>
          <p:nvPr/>
        </p:nvSpPr>
        <p:spPr>
          <a:xfrm>
            <a:off x="4491500" y="2679135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Letter reveal 12">
            <a:extLst>
              <a:ext uri="{FF2B5EF4-FFF2-40B4-BE49-F238E27FC236}">
                <a16:creationId xmlns:a16="http://schemas.microsoft.com/office/drawing/2014/main" id="{41FDDBA0-8776-4AF9-9435-8CAFCA7B5543}"/>
              </a:ext>
            </a:extLst>
          </p:cNvPr>
          <p:cNvSpPr/>
          <p:nvPr/>
        </p:nvSpPr>
        <p:spPr>
          <a:xfrm>
            <a:off x="5267470" y="2678130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Letter reveal 13">
            <a:extLst>
              <a:ext uri="{FF2B5EF4-FFF2-40B4-BE49-F238E27FC236}">
                <a16:creationId xmlns:a16="http://schemas.microsoft.com/office/drawing/2014/main" id="{5719B56D-21DD-4956-9A02-B364B7E2A62F}"/>
              </a:ext>
            </a:extLst>
          </p:cNvPr>
          <p:cNvSpPr/>
          <p:nvPr/>
        </p:nvSpPr>
        <p:spPr>
          <a:xfrm>
            <a:off x="5990100" y="2689074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Letter reveal 15">
            <a:extLst>
              <a:ext uri="{FF2B5EF4-FFF2-40B4-BE49-F238E27FC236}">
                <a16:creationId xmlns:a16="http://schemas.microsoft.com/office/drawing/2014/main" id="{314F1127-3502-4BBB-926F-E767876B752F}"/>
              </a:ext>
            </a:extLst>
          </p:cNvPr>
          <p:cNvSpPr/>
          <p:nvPr/>
        </p:nvSpPr>
        <p:spPr>
          <a:xfrm>
            <a:off x="7558550" y="2689074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Letter reveal 16">
            <a:extLst>
              <a:ext uri="{FF2B5EF4-FFF2-40B4-BE49-F238E27FC236}">
                <a16:creationId xmlns:a16="http://schemas.microsoft.com/office/drawing/2014/main" id="{778E08C0-F373-4DFA-87A8-61E2910CF232}"/>
              </a:ext>
            </a:extLst>
          </p:cNvPr>
          <p:cNvSpPr/>
          <p:nvPr/>
        </p:nvSpPr>
        <p:spPr>
          <a:xfrm>
            <a:off x="8325409" y="2691173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0C7BC8-0829-4E33-972D-9AD3D3A44E5C}"/>
              </a:ext>
            </a:extLst>
          </p:cNvPr>
          <p:cNvCxnSpPr>
            <a:cxnSpLocks/>
          </p:cNvCxnSpPr>
          <p:nvPr/>
        </p:nvCxnSpPr>
        <p:spPr>
          <a:xfrm flipV="1">
            <a:off x="1313035" y="2886145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EFC0B7-6E3C-4B19-B1FF-294FB6338BFA}"/>
              </a:ext>
            </a:extLst>
          </p:cNvPr>
          <p:cNvCxnSpPr>
            <a:cxnSpLocks/>
          </p:cNvCxnSpPr>
          <p:nvPr/>
        </p:nvCxnSpPr>
        <p:spPr>
          <a:xfrm flipV="1">
            <a:off x="1901724" y="2881296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AAE8D3-8901-4AE3-81DC-4F95CD73D8AA}"/>
              </a:ext>
            </a:extLst>
          </p:cNvPr>
          <p:cNvCxnSpPr>
            <a:cxnSpLocks/>
          </p:cNvCxnSpPr>
          <p:nvPr/>
        </p:nvCxnSpPr>
        <p:spPr>
          <a:xfrm flipV="1">
            <a:off x="2459449" y="2881296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EB1939-2474-47B3-8B22-08715D9FE329}"/>
              </a:ext>
            </a:extLst>
          </p:cNvPr>
          <p:cNvCxnSpPr>
            <a:cxnSpLocks/>
          </p:cNvCxnSpPr>
          <p:nvPr/>
        </p:nvCxnSpPr>
        <p:spPr>
          <a:xfrm flipV="1">
            <a:off x="3020300" y="2881296"/>
            <a:ext cx="43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9410D8-E7D8-4007-B593-578AC93CD799}"/>
              </a:ext>
            </a:extLst>
          </p:cNvPr>
          <p:cNvCxnSpPr>
            <a:cxnSpLocks/>
          </p:cNvCxnSpPr>
          <p:nvPr/>
        </p:nvCxnSpPr>
        <p:spPr>
          <a:xfrm flipV="1">
            <a:off x="3504480" y="2881296"/>
            <a:ext cx="43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399CF8-4534-4636-AB02-4AA98AD6FDE4}"/>
              </a:ext>
            </a:extLst>
          </p:cNvPr>
          <p:cNvCxnSpPr>
            <a:cxnSpLocks/>
          </p:cNvCxnSpPr>
          <p:nvPr/>
        </p:nvCxnSpPr>
        <p:spPr>
          <a:xfrm flipV="1">
            <a:off x="4019211" y="2881296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etter reveal 1">
            <a:extLst>
              <a:ext uri="{FF2B5EF4-FFF2-40B4-BE49-F238E27FC236}">
                <a16:creationId xmlns:a16="http://schemas.microsoft.com/office/drawing/2014/main" id="{B51645CE-C1D6-4327-B337-1ADEEF0F71F0}"/>
              </a:ext>
            </a:extLst>
          </p:cNvPr>
          <p:cNvSpPr/>
          <p:nvPr/>
        </p:nvSpPr>
        <p:spPr>
          <a:xfrm>
            <a:off x="1302886" y="2050321"/>
            <a:ext cx="507989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Letter reveal 2">
            <a:extLst>
              <a:ext uri="{FF2B5EF4-FFF2-40B4-BE49-F238E27FC236}">
                <a16:creationId xmlns:a16="http://schemas.microsoft.com/office/drawing/2014/main" id="{96825AC4-DBB4-43C5-AF44-B2937A1AFE42}"/>
              </a:ext>
            </a:extLst>
          </p:cNvPr>
          <p:cNvSpPr/>
          <p:nvPr/>
        </p:nvSpPr>
        <p:spPr>
          <a:xfrm>
            <a:off x="1889884" y="2034585"/>
            <a:ext cx="539644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Letter reveal 3">
            <a:extLst>
              <a:ext uri="{FF2B5EF4-FFF2-40B4-BE49-F238E27FC236}">
                <a16:creationId xmlns:a16="http://schemas.microsoft.com/office/drawing/2014/main" id="{190A6E11-3E61-477A-9D43-05AB0DEB4DE6}"/>
              </a:ext>
            </a:extLst>
          </p:cNvPr>
          <p:cNvSpPr/>
          <p:nvPr/>
        </p:nvSpPr>
        <p:spPr>
          <a:xfrm>
            <a:off x="2518428" y="2033736"/>
            <a:ext cx="493912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Letter reveal 6">
            <a:extLst>
              <a:ext uri="{FF2B5EF4-FFF2-40B4-BE49-F238E27FC236}">
                <a16:creationId xmlns:a16="http://schemas.microsoft.com/office/drawing/2014/main" id="{DA19DBB5-E678-44A6-A09D-3DD4F06986F7}"/>
              </a:ext>
            </a:extLst>
          </p:cNvPr>
          <p:cNvSpPr/>
          <p:nvPr/>
        </p:nvSpPr>
        <p:spPr>
          <a:xfrm>
            <a:off x="3923345" y="2058218"/>
            <a:ext cx="562969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Letter reveal 4">
            <a:extLst>
              <a:ext uri="{FF2B5EF4-FFF2-40B4-BE49-F238E27FC236}">
                <a16:creationId xmlns:a16="http://schemas.microsoft.com/office/drawing/2014/main" id="{4B9E97F8-E7DF-46E0-8C0E-52104C4228CE}"/>
              </a:ext>
            </a:extLst>
          </p:cNvPr>
          <p:cNvSpPr/>
          <p:nvPr/>
        </p:nvSpPr>
        <p:spPr>
          <a:xfrm>
            <a:off x="2992900" y="2029064"/>
            <a:ext cx="492884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Letter reveal 5">
            <a:extLst>
              <a:ext uri="{FF2B5EF4-FFF2-40B4-BE49-F238E27FC236}">
                <a16:creationId xmlns:a16="http://schemas.microsoft.com/office/drawing/2014/main" id="{51B4E6D7-26DC-4E1F-894C-43E9E24CCCAE}"/>
              </a:ext>
            </a:extLst>
          </p:cNvPr>
          <p:cNvSpPr/>
          <p:nvPr/>
        </p:nvSpPr>
        <p:spPr>
          <a:xfrm>
            <a:off x="3469785" y="1968723"/>
            <a:ext cx="539644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AAA505-BDAA-4465-8DAF-C495C6D3B959}"/>
              </a:ext>
            </a:extLst>
          </p:cNvPr>
          <p:cNvSpPr txBox="1"/>
          <p:nvPr/>
        </p:nvSpPr>
        <p:spPr>
          <a:xfrm>
            <a:off x="1307072" y="568357"/>
            <a:ext cx="8126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HINT: a measure of our marketing success</a:t>
            </a:r>
          </a:p>
          <a:p>
            <a:r>
              <a:rPr lang="en-CA" sz="3200" dirty="0"/>
              <a:t>(as determined by the consumer)</a:t>
            </a:r>
          </a:p>
        </p:txBody>
      </p:sp>
      <p:sp>
        <p:nvSpPr>
          <p:cNvPr id="50" name="Letter reveal 8">
            <a:extLst>
              <a:ext uri="{FF2B5EF4-FFF2-40B4-BE49-F238E27FC236}">
                <a16:creationId xmlns:a16="http://schemas.microsoft.com/office/drawing/2014/main" id="{B297E238-DDEB-4AD8-BB4A-AE3C6A868980}"/>
              </a:ext>
            </a:extLst>
          </p:cNvPr>
          <p:cNvSpPr/>
          <p:nvPr/>
        </p:nvSpPr>
        <p:spPr>
          <a:xfrm>
            <a:off x="5129039" y="2050070"/>
            <a:ext cx="532039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Sun" descr="sun-151763_640 - AMI-Quebec">
            <a:extLst>
              <a:ext uri="{FF2B5EF4-FFF2-40B4-BE49-F238E27FC236}">
                <a16:creationId xmlns:a16="http://schemas.microsoft.com/office/drawing/2014/main" id="{F3A681DE-8D1E-423C-81D3-D00564CE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78" y="141261"/>
            <a:ext cx="1894114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Shark 1" descr="A picture containing shirt&#10;&#10;Description automatically generated">
            <a:extLst>
              <a:ext uri="{FF2B5EF4-FFF2-40B4-BE49-F238E27FC236}">
                <a16:creationId xmlns:a16="http://schemas.microsoft.com/office/drawing/2014/main" id="{AB5A5A87-0FE4-4606-8C1F-7FB5D56375B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7447" b="31010"/>
          <a:stretch/>
        </p:blipFill>
        <p:spPr>
          <a:xfrm flipH="1">
            <a:off x="12175180" y="3552127"/>
            <a:ext cx="3943183" cy="2317296"/>
          </a:xfrm>
          <a:prstGeom prst="rect">
            <a:avLst/>
          </a:prstGeom>
        </p:spPr>
      </p:pic>
      <p:pic>
        <p:nvPicPr>
          <p:cNvPr id="60" name="Shark 6" descr="A picture containing shirt&#10;&#10;Description automatically generated">
            <a:extLst>
              <a:ext uri="{FF2B5EF4-FFF2-40B4-BE49-F238E27FC236}">
                <a16:creationId xmlns:a16="http://schemas.microsoft.com/office/drawing/2014/main" id="{89EEE782-E8B5-4D82-A1C1-84DD87C6542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204" b="31581"/>
          <a:stretch/>
        </p:blipFill>
        <p:spPr>
          <a:xfrm>
            <a:off x="-4525761" y="3731140"/>
            <a:ext cx="4572009" cy="2295811"/>
          </a:xfrm>
          <a:prstGeom prst="rect">
            <a:avLst/>
          </a:prstGeom>
        </p:spPr>
      </p:pic>
      <p:pic>
        <p:nvPicPr>
          <p:cNvPr id="4" name="Jaws scene 2">
            <a:hlinkClick r:id="" action="ppaction://media"/>
            <a:extLst>
              <a:ext uri="{FF2B5EF4-FFF2-40B4-BE49-F238E27FC236}">
                <a16:creationId xmlns:a16="http://schemas.microsoft.com/office/drawing/2014/main" id="{32CD1F4A-03EE-41BC-81BC-592322E2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810" y="6110162"/>
            <a:ext cx="406400" cy="406400"/>
          </a:xfrm>
          <a:prstGeom prst="rect">
            <a:avLst/>
          </a:prstGeom>
        </p:spPr>
      </p:pic>
      <p:pic>
        <p:nvPicPr>
          <p:cNvPr id="19" name="Jaws scene 3">
            <a:hlinkClick r:id="" action="ppaction://media"/>
            <a:extLst>
              <a:ext uri="{FF2B5EF4-FFF2-40B4-BE49-F238E27FC236}">
                <a16:creationId xmlns:a16="http://schemas.microsoft.com/office/drawing/2014/main" id="{2A1FA803-5DDA-4996-95FD-A527067C75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15105" y="5996093"/>
            <a:ext cx="406400" cy="406400"/>
          </a:xfrm>
          <a:prstGeom prst="rect">
            <a:avLst/>
          </a:prstGeom>
        </p:spPr>
      </p:pic>
      <p:pic>
        <p:nvPicPr>
          <p:cNvPr id="20" name="Jaws scene 4">
            <a:hlinkClick r:id="" action="ppaction://media"/>
            <a:extLst>
              <a:ext uri="{FF2B5EF4-FFF2-40B4-BE49-F238E27FC236}">
                <a16:creationId xmlns:a16="http://schemas.microsoft.com/office/drawing/2014/main" id="{B1D99F71-5024-449B-8E8F-B0A5F1E40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71675" y="5948725"/>
            <a:ext cx="406400" cy="406400"/>
          </a:xfrm>
          <a:prstGeom prst="rect">
            <a:avLst/>
          </a:prstGeom>
        </p:spPr>
      </p:pic>
      <p:pic>
        <p:nvPicPr>
          <p:cNvPr id="24" name="Jaws final">
            <a:hlinkClick r:id="" action="ppaction://media"/>
            <a:extLst>
              <a:ext uri="{FF2B5EF4-FFF2-40B4-BE49-F238E27FC236}">
                <a16:creationId xmlns:a16="http://schemas.microsoft.com/office/drawing/2014/main" id="{12BCF26A-2318-4750-ADE3-FEA9458974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79812" y="5767727"/>
            <a:ext cx="406400" cy="406400"/>
          </a:xfrm>
          <a:prstGeom prst="rect">
            <a:avLst/>
          </a:prstGeom>
        </p:spPr>
      </p:pic>
      <p:pic>
        <p:nvPicPr>
          <p:cNvPr id="25" name="Jaws scene 5">
            <a:hlinkClick r:id="" action="ppaction://media"/>
            <a:extLst>
              <a:ext uri="{FF2B5EF4-FFF2-40B4-BE49-F238E27FC236}">
                <a16:creationId xmlns:a16="http://schemas.microsoft.com/office/drawing/2014/main" id="{8E991B78-4A83-4F22-9E46-2624C558373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89140" y="5792893"/>
            <a:ext cx="406400" cy="406400"/>
          </a:xfrm>
          <a:prstGeom prst="rect">
            <a:avLst/>
          </a:prstGeom>
        </p:spPr>
      </p:pic>
      <p:pic>
        <p:nvPicPr>
          <p:cNvPr id="61" name="Jaws opening scene">
            <a:hlinkClick r:id="" action="ppaction://media"/>
            <a:extLst>
              <a:ext uri="{FF2B5EF4-FFF2-40B4-BE49-F238E27FC236}">
                <a16:creationId xmlns:a16="http://schemas.microsoft.com/office/drawing/2014/main" id="{22BD8D39-F545-4BAA-8817-AFE65D11AF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53216" y="6308872"/>
            <a:ext cx="406400" cy="406400"/>
          </a:xfrm>
          <a:prstGeom prst="rect">
            <a:avLst/>
          </a:prstGeom>
        </p:spPr>
      </p:pic>
      <p:pic>
        <p:nvPicPr>
          <p:cNvPr id="55" name="Picture 54" descr="A close up of a tree&#10;&#10;Description automatically generated">
            <a:extLst>
              <a:ext uri="{FF2B5EF4-FFF2-40B4-BE49-F238E27FC236}">
                <a16:creationId xmlns:a16="http://schemas.microsoft.com/office/drawing/2014/main" id="{82168719-8340-423D-AF00-F85F5760682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70000"/>
          </a:blip>
          <a:srcRect t="12720"/>
          <a:stretch/>
        </p:blipFill>
        <p:spPr>
          <a:xfrm>
            <a:off x="0" y="5025572"/>
            <a:ext cx="12192000" cy="1837081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C117AEB-023B-4D0D-9825-C1C1B2D3BDCD}"/>
              </a:ext>
            </a:extLst>
          </p:cNvPr>
          <p:cNvCxnSpPr>
            <a:cxnSpLocks/>
          </p:cNvCxnSpPr>
          <p:nvPr/>
        </p:nvCxnSpPr>
        <p:spPr>
          <a:xfrm flipV="1">
            <a:off x="4590139" y="2881296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033DB5-7157-B64B-2880-B53F443223A3}"/>
              </a:ext>
            </a:extLst>
          </p:cNvPr>
          <p:cNvCxnSpPr>
            <a:cxnSpLocks/>
          </p:cNvCxnSpPr>
          <p:nvPr/>
        </p:nvCxnSpPr>
        <p:spPr>
          <a:xfrm flipV="1">
            <a:off x="5201872" y="2881296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B8CDE3-B7CE-9C4E-7597-7E6B7E5A8621}"/>
              </a:ext>
            </a:extLst>
          </p:cNvPr>
          <p:cNvCxnSpPr>
            <a:cxnSpLocks/>
          </p:cNvCxnSpPr>
          <p:nvPr/>
        </p:nvCxnSpPr>
        <p:spPr>
          <a:xfrm flipV="1">
            <a:off x="5752784" y="2881296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CE5B1A-4763-19DA-7A4E-B42054C0A562}"/>
              </a:ext>
            </a:extLst>
          </p:cNvPr>
          <p:cNvCxnSpPr>
            <a:cxnSpLocks/>
          </p:cNvCxnSpPr>
          <p:nvPr/>
        </p:nvCxnSpPr>
        <p:spPr>
          <a:xfrm flipV="1">
            <a:off x="6306544" y="2881296"/>
            <a:ext cx="43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482850-8AF6-1658-E673-C834ADA84DC3}"/>
              </a:ext>
            </a:extLst>
          </p:cNvPr>
          <p:cNvCxnSpPr>
            <a:cxnSpLocks/>
          </p:cNvCxnSpPr>
          <p:nvPr/>
        </p:nvCxnSpPr>
        <p:spPr>
          <a:xfrm flipV="1">
            <a:off x="6801393" y="2881296"/>
            <a:ext cx="46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4A5BA4-9E66-D371-75A8-2B68480FFE84}"/>
              </a:ext>
            </a:extLst>
          </p:cNvPr>
          <p:cNvCxnSpPr>
            <a:cxnSpLocks/>
          </p:cNvCxnSpPr>
          <p:nvPr/>
        </p:nvCxnSpPr>
        <p:spPr>
          <a:xfrm flipV="1">
            <a:off x="7312679" y="2881296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tter reveal 9">
            <a:extLst>
              <a:ext uri="{FF2B5EF4-FFF2-40B4-BE49-F238E27FC236}">
                <a16:creationId xmlns:a16="http://schemas.microsoft.com/office/drawing/2014/main" id="{C1032C32-6DBC-542D-A94E-CD5295A6CCE6}"/>
              </a:ext>
            </a:extLst>
          </p:cNvPr>
          <p:cNvSpPr/>
          <p:nvPr/>
        </p:nvSpPr>
        <p:spPr>
          <a:xfrm>
            <a:off x="6663122" y="2033736"/>
            <a:ext cx="572356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Letter reveal 6">
            <a:extLst>
              <a:ext uri="{FF2B5EF4-FFF2-40B4-BE49-F238E27FC236}">
                <a16:creationId xmlns:a16="http://schemas.microsoft.com/office/drawing/2014/main" id="{E63C471E-ED48-BD0B-370D-CE6224B5A4A7}"/>
              </a:ext>
            </a:extLst>
          </p:cNvPr>
          <p:cNvSpPr/>
          <p:nvPr/>
        </p:nvSpPr>
        <p:spPr>
          <a:xfrm>
            <a:off x="6273938" y="2033736"/>
            <a:ext cx="412343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Letter reveal 5">
            <a:extLst>
              <a:ext uri="{FF2B5EF4-FFF2-40B4-BE49-F238E27FC236}">
                <a16:creationId xmlns:a16="http://schemas.microsoft.com/office/drawing/2014/main" id="{2B290C86-25DC-6542-B354-FE1E9F715C3F}"/>
              </a:ext>
            </a:extLst>
          </p:cNvPr>
          <p:cNvSpPr/>
          <p:nvPr/>
        </p:nvSpPr>
        <p:spPr>
          <a:xfrm>
            <a:off x="5713175" y="2030125"/>
            <a:ext cx="528663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Letter reveal 8">
            <a:extLst>
              <a:ext uri="{FF2B5EF4-FFF2-40B4-BE49-F238E27FC236}">
                <a16:creationId xmlns:a16="http://schemas.microsoft.com/office/drawing/2014/main" id="{EBC35079-80EA-8CB1-334D-E59B6EA718AA}"/>
              </a:ext>
            </a:extLst>
          </p:cNvPr>
          <p:cNvSpPr/>
          <p:nvPr/>
        </p:nvSpPr>
        <p:spPr>
          <a:xfrm>
            <a:off x="8107747" y="2010003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Letter reveal 9">
            <a:extLst>
              <a:ext uri="{FF2B5EF4-FFF2-40B4-BE49-F238E27FC236}">
                <a16:creationId xmlns:a16="http://schemas.microsoft.com/office/drawing/2014/main" id="{E5B039DF-703E-AD1B-C897-160C3637A5F0}"/>
              </a:ext>
            </a:extLst>
          </p:cNvPr>
          <p:cNvSpPr/>
          <p:nvPr/>
        </p:nvSpPr>
        <p:spPr>
          <a:xfrm>
            <a:off x="7272372" y="2021781"/>
            <a:ext cx="572356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05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3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2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40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67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5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85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85"/>
                            </p:stCondLst>
                            <p:childTnLst>
                              <p:par>
                                <p:cTn id="1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85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26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FA90-7E44-F53B-445A-55CF6820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measures of success…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14729-4FEC-0873-FFD2-0F6F74A87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Volume</a:t>
            </a:r>
          </a:p>
          <a:p>
            <a:r>
              <a:rPr lang="en-US" dirty="0"/>
              <a:t>Profit</a:t>
            </a:r>
          </a:p>
          <a:p>
            <a:r>
              <a:rPr lang="en-US" dirty="0"/>
              <a:t>Market share</a:t>
            </a:r>
          </a:p>
          <a:p>
            <a:r>
              <a:rPr lang="en-US" dirty="0"/>
              <a:t>Repeat purchases</a:t>
            </a:r>
          </a:p>
          <a:p>
            <a:r>
              <a:rPr lang="en-US" dirty="0"/>
              <a:t>Frequency of purchase</a:t>
            </a:r>
          </a:p>
          <a:p>
            <a:r>
              <a:rPr lang="en-US" dirty="0"/>
              <a:t>Loyalty and retention</a:t>
            </a:r>
          </a:p>
          <a:p>
            <a:r>
              <a:rPr lang="en-US" dirty="0"/>
              <a:t>Marketing investment ROI</a:t>
            </a:r>
          </a:p>
          <a:p>
            <a:r>
              <a:rPr lang="en-US" dirty="0"/>
              <a:t>“If you can’t measure it, you can’t manage it!”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78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B3489-94D2-490E-952E-B30DA85BB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30" y="1776226"/>
            <a:ext cx="7989394" cy="471852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Find out what customers want and/or 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Fully understand the industry (size, trends, competition,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Fully understand the macro-environment (political, economic,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your product or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Launch and market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Evaluate your efforts and make adjustments</a:t>
            </a: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E9D74-995B-4CCA-9F7F-A26A33AE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Consumer Marketing</a:t>
            </a:r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471F5-A3BE-4E60-9BC1-911B5CC48F45}"/>
              </a:ext>
            </a:extLst>
          </p:cNvPr>
          <p:cNvSpPr/>
          <p:nvPr/>
        </p:nvSpPr>
        <p:spPr>
          <a:xfrm>
            <a:off x="338529" y="1766394"/>
            <a:ext cx="8127045" cy="2520471"/>
          </a:xfrm>
          <a:prstGeom prst="rect">
            <a:avLst/>
          </a:prstGeom>
          <a:solidFill>
            <a:srgbClr val="00194C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91B82-9CA5-4F2E-8D85-3FF14FB7E5C1}"/>
              </a:ext>
            </a:extLst>
          </p:cNvPr>
          <p:cNvSpPr/>
          <p:nvPr/>
        </p:nvSpPr>
        <p:spPr>
          <a:xfrm>
            <a:off x="338529" y="4281949"/>
            <a:ext cx="8127045" cy="585019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74161E-BD07-4CD3-96B0-A29A1EA9F285}"/>
              </a:ext>
            </a:extLst>
          </p:cNvPr>
          <p:cNvSpPr/>
          <p:nvPr/>
        </p:nvSpPr>
        <p:spPr>
          <a:xfrm>
            <a:off x="338529" y="4866968"/>
            <a:ext cx="8127045" cy="585020"/>
          </a:xfrm>
          <a:prstGeom prst="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94C6F7-7A51-4288-A688-75460F6D6639}"/>
              </a:ext>
            </a:extLst>
          </p:cNvPr>
          <p:cNvSpPr/>
          <p:nvPr/>
        </p:nvSpPr>
        <p:spPr>
          <a:xfrm>
            <a:off x="338529" y="5461820"/>
            <a:ext cx="8127045" cy="585020"/>
          </a:xfrm>
          <a:prstGeom prst="rect">
            <a:avLst/>
          </a:prstGeom>
          <a:solidFill>
            <a:schemeClr val="accent6">
              <a:lumMod val="20000"/>
              <a:lumOff val="8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58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ADEE2-7637-45D8-A585-77CF0083C3BA}"/>
              </a:ext>
            </a:extLst>
          </p:cNvPr>
          <p:cNvSpPr txBox="1"/>
          <p:nvPr/>
        </p:nvSpPr>
        <p:spPr>
          <a:xfrm>
            <a:off x="1772662" y="970541"/>
            <a:ext cx="64206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Marketing is the act of changing </a:t>
            </a:r>
            <a:br>
              <a:rPr lang="en-CA" sz="3600" b="1" dirty="0"/>
            </a:br>
            <a:r>
              <a:rPr lang="en-CA" sz="3600" b="1" dirty="0"/>
              <a:t>the way people </a:t>
            </a:r>
            <a:r>
              <a:rPr lang="en-CA" sz="3600" b="1" u="sng" dirty="0"/>
              <a:t>think</a:t>
            </a:r>
            <a:r>
              <a:rPr lang="en-CA" sz="3600" b="1" dirty="0"/>
              <a:t>...their</a:t>
            </a:r>
          </a:p>
          <a:p>
            <a:r>
              <a:rPr lang="en-CA" sz="3600" b="1" dirty="0"/>
              <a:t>attitudes</a:t>
            </a:r>
          </a:p>
          <a:p>
            <a:r>
              <a:rPr lang="en-CA" sz="3600" b="1" dirty="0"/>
              <a:t>opinions</a:t>
            </a:r>
          </a:p>
          <a:p>
            <a:r>
              <a:rPr lang="en-CA" sz="3600" b="1" dirty="0"/>
              <a:t>behaviours</a:t>
            </a:r>
          </a:p>
          <a:p>
            <a:r>
              <a:rPr lang="en-CA" sz="3600" b="1" dirty="0"/>
              <a:t>preferences</a:t>
            </a:r>
          </a:p>
          <a:p>
            <a:r>
              <a:rPr lang="en-CA" sz="3600" b="1" dirty="0"/>
              <a:t>beliefs</a:t>
            </a:r>
          </a:p>
          <a:p>
            <a:r>
              <a:rPr lang="en-CA" sz="3600" b="1" dirty="0"/>
              <a:t>motivations</a:t>
            </a:r>
          </a:p>
        </p:txBody>
      </p:sp>
      <p:pic>
        <p:nvPicPr>
          <p:cNvPr id="3" name="Picture 2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A1D91F7A-3B0D-9F38-EE0B-723357D31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29" y="1201168"/>
            <a:ext cx="6048539" cy="47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ADEE2-7637-45D8-A585-77CF0083C3BA}"/>
              </a:ext>
            </a:extLst>
          </p:cNvPr>
          <p:cNvSpPr txBox="1"/>
          <p:nvPr/>
        </p:nvSpPr>
        <p:spPr>
          <a:xfrm>
            <a:off x="1607144" y="881300"/>
            <a:ext cx="439248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For example...</a:t>
            </a:r>
          </a:p>
          <a:p>
            <a:r>
              <a:rPr lang="en-CA" sz="3600" b="1" dirty="0"/>
              <a:t>Buy my product</a:t>
            </a:r>
          </a:p>
          <a:p>
            <a:r>
              <a:rPr lang="en-CA" sz="3600" b="1" dirty="0"/>
              <a:t>Save the environment</a:t>
            </a:r>
          </a:p>
          <a:p>
            <a:r>
              <a:rPr lang="en-CA" sz="3600" b="1" dirty="0"/>
              <a:t>Don’t drink and drive</a:t>
            </a:r>
          </a:p>
          <a:p>
            <a:r>
              <a:rPr lang="en-CA" sz="3600" b="1" dirty="0"/>
              <a:t>Look young again</a:t>
            </a:r>
          </a:p>
          <a:p>
            <a:r>
              <a:rPr lang="en-CA" sz="3600" b="1" dirty="0"/>
              <a:t>Please donate</a:t>
            </a:r>
          </a:p>
          <a:p>
            <a:r>
              <a:rPr lang="en-CA" sz="3600" b="1" dirty="0"/>
              <a:t>Vote for me</a:t>
            </a:r>
          </a:p>
          <a:p>
            <a:r>
              <a:rPr lang="en-CA" sz="3600" b="1" dirty="0"/>
              <a:t>Get vaccinated</a:t>
            </a:r>
          </a:p>
          <a:p>
            <a:r>
              <a:rPr lang="en-CA" sz="3600" b="1" dirty="0"/>
              <a:t>Like my page</a:t>
            </a:r>
          </a:p>
        </p:txBody>
      </p:sp>
      <p:pic>
        <p:nvPicPr>
          <p:cNvPr id="6" name="Picture 5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EFE454E2-CAFB-4058-BCD7-D64AFB441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29" y="1201168"/>
            <a:ext cx="6048539" cy="47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inciples of persuasion">
            <a:extLst>
              <a:ext uri="{FF2B5EF4-FFF2-40B4-BE49-F238E27FC236}">
                <a16:creationId xmlns:a16="http://schemas.microsoft.com/office/drawing/2014/main" id="{91B6D0FD-8C56-F676-5213-8EAF3B3B3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7"/>
          <a:stretch/>
        </p:blipFill>
        <p:spPr bwMode="auto">
          <a:xfrm>
            <a:off x="0" y="1330960"/>
            <a:ext cx="12192000" cy="55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rinciples of persuasion">
            <a:extLst>
              <a:ext uri="{FF2B5EF4-FFF2-40B4-BE49-F238E27FC236}">
                <a16:creationId xmlns:a16="http://schemas.microsoft.com/office/drawing/2014/main" id="{E01BD16B-8409-7F29-646C-FE85D541E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89"/>
          <a:stretch/>
        </p:blipFill>
        <p:spPr bwMode="auto">
          <a:xfrm>
            <a:off x="0" y="0"/>
            <a:ext cx="12192000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7A74A5-8ECD-45B0-27B6-021B3ADA43CA}"/>
              </a:ext>
            </a:extLst>
          </p:cNvPr>
          <p:cNvSpPr/>
          <p:nvPr/>
        </p:nvSpPr>
        <p:spPr>
          <a:xfrm>
            <a:off x="2572663" y="792480"/>
            <a:ext cx="704667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PERSUASION</a:t>
            </a:r>
          </a:p>
        </p:txBody>
      </p:sp>
    </p:spTree>
    <p:extLst>
      <p:ext uri="{BB962C8B-B14F-4D97-AF65-F5344CB8AC3E}">
        <p14:creationId xmlns:p14="http://schemas.microsoft.com/office/powerpoint/2010/main" val="259169027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76937D-43A7-4E61-9F58-53BF99D75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9" y="1776226"/>
            <a:ext cx="6976671" cy="4718529"/>
          </a:xfrm>
        </p:spPr>
        <p:txBody>
          <a:bodyPr/>
          <a:lstStyle/>
          <a:p>
            <a:r>
              <a:rPr lang="en-US" dirty="0"/>
              <a:t>The activities that companies take to promote the buying or selling of a product or service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0437FA-F5B9-4DC5-8444-85DD7B79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Consumer</a:t>
            </a:r>
            <a:r>
              <a:rPr lang="en-US" dirty="0"/>
              <a:t> Marketing</a:t>
            </a:r>
            <a:endParaRPr lang="en-C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B2C0FB-1EA3-44EF-B8CF-46B0DB3E5CA7}"/>
              </a:ext>
            </a:extLst>
          </p:cNvPr>
          <p:cNvSpPr/>
          <p:nvPr/>
        </p:nvSpPr>
        <p:spPr>
          <a:xfrm>
            <a:off x="3557324" y="4117970"/>
            <a:ext cx="3120445" cy="192948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dirty="0">
                <a:solidFill>
                  <a:srgbClr val="000000"/>
                </a:solidFill>
              </a:rPr>
              <a:t>Products and Services</a:t>
            </a: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FDD5AB97-0C15-47FD-9C7B-614B46C92304}"/>
              </a:ext>
            </a:extLst>
          </p:cNvPr>
          <p:cNvSpPr/>
          <p:nvPr/>
        </p:nvSpPr>
        <p:spPr>
          <a:xfrm>
            <a:off x="6217920" y="4549915"/>
            <a:ext cx="1097280" cy="1160410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4" descr="Asian Women Thinking PNG | PNG Play">
            <a:extLst>
              <a:ext uri="{FF2B5EF4-FFF2-40B4-BE49-F238E27FC236}">
                <a16:creationId xmlns:a16="http://schemas.microsoft.com/office/drawing/2014/main" id="{53B2E224-5BC1-4474-AD04-AE527337A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 bwMode="auto">
          <a:xfrm>
            <a:off x="7068294" y="3851246"/>
            <a:ext cx="2361304" cy="30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Jay Pharoah What Sticker by Nickelodeon for iOS &amp;amp; Android | GIPHY">
            <a:extLst>
              <a:ext uri="{FF2B5EF4-FFF2-40B4-BE49-F238E27FC236}">
                <a16:creationId xmlns:a16="http://schemas.microsoft.com/office/drawing/2014/main" id="{DEDA875C-7169-49A7-872D-6C632834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24" y="3559727"/>
            <a:ext cx="3992217" cy="33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76937D-43A7-4E61-9F58-53BF99D75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9" y="1776226"/>
            <a:ext cx="10700946" cy="3035329"/>
          </a:xfrm>
        </p:spPr>
        <p:txBody>
          <a:bodyPr/>
          <a:lstStyle/>
          <a:p>
            <a:r>
              <a:rPr lang="en-US" dirty="0"/>
              <a:t>The process of </a:t>
            </a:r>
          </a:p>
          <a:p>
            <a:pPr lvl="1"/>
            <a:r>
              <a:rPr lang="en-US" dirty="0"/>
              <a:t>understanding consumers wants and needs, </a:t>
            </a:r>
          </a:p>
          <a:p>
            <a:pPr lvl="1"/>
            <a:r>
              <a:rPr lang="en-US" dirty="0"/>
              <a:t>engineering your business to meet these needs, and </a:t>
            </a:r>
          </a:p>
          <a:p>
            <a:pPr lvl="1"/>
            <a:r>
              <a:rPr lang="en-US" dirty="0"/>
              <a:t>using persuasive tactics to motivate transactions</a:t>
            </a: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0437FA-F5B9-4DC5-8444-85DD7B79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Consumer</a:t>
            </a:r>
            <a:r>
              <a:rPr lang="en-US" dirty="0"/>
              <a:t> Marketing</a:t>
            </a:r>
            <a:endParaRPr lang="en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559089-F348-CA56-65C8-337298331A37}"/>
              </a:ext>
            </a:extLst>
          </p:cNvPr>
          <p:cNvSpPr/>
          <p:nvPr/>
        </p:nvSpPr>
        <p:spPr>
          <a:xfrm>
            <a:off x="3557324" y="4117970"/>
            <a:ext cx="3120445" cy="192948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dirty="0">
                <a:solidFill>
                  <a:srgbClr val="000000"/>
                </a:solidFill>
              </a:rPr>
              <a:t>Products and Services</a:t>
            </a: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0246C691-B9E1-A0CC-9C8A-5A66628DC963}"/>
              </a:ext>
            </a:extLst>
          </p:cNvPr>
          <p:cNvSpPr/>
          <p:nvPr/>
        </p:nvSpPr>
        <p:spPr>
          <a:xfrm>
            <a:off x="6217920" y="4549915"/>
            <a:ext cx="1097280" cy="1160410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4" descr="Asian Women Thinking PNG | PNG Play">
            <a:extLst>
              <a:ext uri="{FF2B5EF4-FFF2-40B4-BE49-F238E27FC236}">
                <a16:creationId xmlns:a16="http://schemas.microsoft.com/office/drawing/2014/main" id="{B9344C0B-6F0E-CEEC-892C-51B87534E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 bwMode="auto">
          <a:xfrm>
            <a:off x="7068294" y="3851246"/>
            <a:ext cx="2361304" cy="30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ay Pharoah What Sticker by Nickelodeon for iOS &amp;amp; Android | GIPHY">
            <a:extLst>
              <a:ext uri="{FF2B5EF4-FFF2-40B4-BE49-F238E27FC236}">
                <a16:creationId xmlns:a16="http://schemas.microsoft.com/office/drawing/2014/main" id="{6ACE5B76-B8E9-FE9E-D0F5-9C16F04DE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24" y="3559727"/>
            <a:ext cx="3992217" cy="33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1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B3489-94D2-490E-952E-B30DA85BB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130" y="2252476"/>
            <a:ext cx="7989394" cy="471852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Find out what customers want and/or 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Fully understand the industry (size, trends, competition,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Fully understand the macro-environment (political, economic,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your product or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Launch and market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Evaluate your efforts and make adjustments</a:t>
            </a: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E9D74-995B-4CCA-9F7F-A26A33AE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Process</a:t>
            </a:r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471F5-A3BE-4E60-9BC1-911B5CC48F45}"/>
              </a:ext>
            </a:extLst>
          </p:cNvPr>
          <p:cNvSpPr/>
          <p:nvPr/>
        </p:nvSpPr>
        <p:spPr>
          <a:xfrm>
            <a:off x="948129" y="2242644"/>
            <a:ext cx="8127045" cy="2520471"/>
          </a:xfrm>
          <a:prstGeom prst="rect">
            <a:avLst/>
          </a:prstGeom>
          <a:solidFill>
            <a:srgbClr val="00194C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91B82-9CA5-4F2E-8D85-3FF14FB7E5C1}"/>
              </a:ext>
            </a:extLst>
          </p:cNvPr>
          <p:cNvSpPr/>
          <p:nvPr/>
        </p:nvSpPr>
        <p:spPr>
          <a:xfrm>
            <a:off x="948129" y="4758199"/>
            <a:ext cx="8127045" cy="585019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74161E-BD07-4CD3-96B0-A29A1EA9F285}"/>
              </a:ext>
            </a:extLst>
          </p:cNvPr>
          <p:cNvSpPr/>
          <p:nvPr/>
        </p:nvSpPr>
        <p:spPr>
          <a:xfrm>
            <a:off x="948129" y="5343218"/>
            <a:ext cx="8127045" cy="585020"/>
          </a:xfrm>
          <a:prstGeom prst="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94C6F7-7A51-4288-A688-75460F6D6639}"/>
              </a:ext>
            </a:extLst>
          </p:cNvPr>
          <p:cNvSpPr/>
          <p:nvPr/>
        </p:nvSpPr>
        <p:spPr>
          <a:xfrm>
            <a:off x="948129" y="5938070"/>
            <a:ext cx="8127045" cy="585020"/>
          </a:xfrm>
          <a:prstGeom prst="rect">
            <a:avLst/>
          </a:prstGeom>
          <a:solidFill>
            <a:schemeClr val="accent6">
              <a:lumMod val="20000"/>
              <a:lumOff val="8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1805D280-9D8A-4700-8DF4-1C6DFCFB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42" y="-1747"/>
            <a:ext cx="2413000" cy="1511300"/>
          </a:xfrm>
          <a:prstGeom prst="rect">
            <a:avLst/>
          </a:prstGeom>
        </p:spPr>
      </p:pic>
      <p:pic>
        <p:nvPicPr>
          <p:cNvPr id="9" name="Picture 14" descr="logo-bic.png">
            <a:extLst>
              <a:ext uri="{FF2B5EF4-FFF2-40B4-BE49-F238E27FC236}">
                <a16:creationId xmlns:a16="http://schemas.microsoft.com/office/drawing/2014/main" id="{2ACAA629-FE7C-4CA9-BCB0-29584CC81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9" y="269756"/>
            <a:ext cx="1970424" cy="10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A6D426-46FA-44A1-8C6E-2C28C6E67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59" y="324021"/>
            <a:ext cx="2603175" cy="1206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7ED4FA-087C-40B6-A648-04D6A6825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73" y="0"/>
            <a:ext cx="1777778" cy="1790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6884FA-4F4F-40DE-B924-A40D4F1FD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99" y="135670"/>
            <a:ext cx="2076036" cy="159581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5FD897D-9E07-49DD-96BD-A7EF30A964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1" y="-78656"/>
            <a:ext cx="3555156" cy="19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rket Research Qualitative Vs Quantitative - Arema Connect">
            <a:extLst>
              <a:ext uri="{FF2B5EF4-FFF2-40B4-BE49-F238E27FC236}">
                <a16:creationId xmlns:a16="http://schemas.microsoft.com/office/drawing/2014/main" id="{C734D734-D0C8-490F-95D7-4F7E330F6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7413" r="2000" b="3620"/>
          <a:stretch/>
        </p:blipFill>
        <p:spPr bwMode="auto">
          <a:xfrm>
            <a:off x="1922780" y="377190"/>
            <a:ext cx="7235292" cy="61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2A2341-B53E-4F67-9C16-695EAE0F020C}"/>
              </a:ext>
            </a:extLst>
          </p:cNvPr>
          <p:cNvSpPr/>
          <p:nvPr/>
        </p:nvSpPr>
        <p:spPr>
          <a:xfrm rot="16200000">
            <a:off x="7941833" y="2973684"/>
            <a:ext cx="576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Marketing Research</a:t>
            </a:r>
          </a:p>
        </p:txBody>
      </p:sp>
      <p:pic>
        <p:nvPicPr>
          <p:cNvPr id="6" name="Picture 2" descr="Market Research Qualitative Vs Quantitative - Arema Connect">
            <a:extLst>
              <a:ext uri="{FF2B5EF4-FFF2-40B4-BE49-F238E27FC236}">
                <a16:creationId xmlns:a16="http://schemas.microsoft.com/office/drawing/2014/main" id="{5EBD65A4-E0D8-4899-8324-ED80EE588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7558" r="2000" b="66138"/>
          <a:stretch/>
        </p:blipFill>
        <p:spPr bwMode="auto">
          <a:xfrm>
            <a:off x="1922779" y="1113472"/>
            <a:ext cx="7235292" cy="10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ket Research Qualitative Vs Quantitative - Arema Connect">
            <a:extLst>
              <a:ext uri="{FF2B5EF4-FFF2-40B4-BE49-F238E27FC236}">
                <a16:creationId xmlns:a16="http://schemas.microsoft.com/office/drawing/2014/main" id="{553845E2-3735-4C83-9104-EAB2A30E9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6786" r="2000" b="71680"/>
          <a:stretch/>
        </p:blipFill>
        <p:spPr bwMode="auto">
          <a:xfrm>
            <a:off x="1922779" y="1292319"/>
            <a:ext cx="7235292" cy="7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33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21B646A-418E-4377-A649-C313EE00A1C6}" vid="{064FE457-DAFF-4974-9F22-DD0546C01F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d1837d1-c4d4-4c22-8f4a-a77bd94c21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5BB6B07CD7E419B99A32EBE4934B2" ma:contentTypeVersion="10" ma:contentTypeDescription="Create a new document." ma:contentTypeScope="" ma:versionID="ea80738685bbb099bd4bdf18e51cbfb1">
  <xsd:schema xmlns:xsd="http://www.w3.org/2001/XMLSchema" xmlns:xs="http://www.w3.org/2001/XMLSchema" xmlns:p="http://schemas.microsoft.com/office/2006/metadata/properties" xmlns:ns3="7d1837d1-c4d4-4c22-8f4a-a77bd94c21fe" xmlns:ns4="51d5d1c1-1f21-4f3d-a427-0392c47753ba" targetNamespace="http://schemas.microsoft.com/office/2006/metadata/properties" ma:root="true" ma:fieldsID="cd7bbf49e8f024d7a0d26e2c98179dbb" ns3:_="" ns4:_="">
    <xsd:import namespace="7d1837d1-c4d4-4c22-8f4a-a77bd94c21fe"/>
    <xsd:import namespace="51d5d1c1-1f21-4f3d-a427-0392c47753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837d1-c4d4-4c22-8f4a-a77bd94c2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5d1c1-1f21-4f3d-a427-0392c47753b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40343A-75DB-4E03-95EA-4A75BA0D7FF2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51d5d1c1-1f21-4f3d-a427-0392c47753ba"/>
    <ds:schemaRef ds:uri="7d1837d1-c4d4-4c22-8f4a-a77bd94c21fe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D540579-E53E-41FA-A103-19CE3CC60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1837d1-c4d4-4c22-8f4a-a77bd94c21fe"/>
    <ds:schemaRef ds:uri="51d5d1c1-1f21-4f3d-a427-0392c4775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MSVU template</Template>
  <TotalTime>546</TotalTime>
  <Words>403</Words>
  <Application>Microsoft Office PowerPoint</Application>
  <PresentationFormat>Widescreen</PresentationFormat>
  <Paragraphs>92</Paragraphs>
  <Slides>25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Gill Sans MT Bold</vt:lpstr>
      <vt:lpstr>Gill Sans SemiBold</vt:lpstr>
      <vt:lpstr>Helvetica Neue</vt:lpstr>
      <vt:lpstr>Times New Roman</vt:lpstr>
      <vt:lpstr>vtks noise</vt:lpstr>
      <vt:lpstr>Office Theme</vt:lpstr>
      <vt:lpstr>An Introduction to Marketing</vt:lpstr>
      <vt:lpstr>PowerPoint Presentation</vt:lpstr>
      <vt:lpstr>PowerPoint Presentation</vt:lpstr>
      <vt:lpstr>PowerPoint Presentation</vt:lpstr>
      <vt:lpstr>PowerPoint Presentation</vt:lpstr>
      <vt:lpstr>Consumer Marketing</vt:lpstr>
      <vt:lpstr>Consumer Marketing</vt:lpstr>
      <vt:lpstr>Marketing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Evolution of Marketing</vt:lpstr>
      <vt:lpstr>Consumer Centric</vt:lpstr>
      <vt:lpstr>PowerPoint Presentation</vt:lpstr>
      <vt:lpstr>PowerPoint Presentation</vt:lpstr>
      <vt:lpstr>PowerPoint Presentation</vt:lpstr>
      <vt:lpstr>As a marketer, how will you evaluate success?</vt:lpstr>
      <vt:lpstr>PowerPoint Presentation</vt:lpstr>
      <vt:lpstr>Other measures of success…</vt:lpstr>
      <vt:lpstr>Summary: Consumer Marketing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Maguire</dc:creator>
  <cp:lastModifiedBy>Dave Maguire</cp:lastModifiedBy>
  <cp:revision>4</cp:revision>
  <dcterms:created xsi:type="dcterms:W3CDTF">2022-01-05T17:45:18Z</dcterms:created>
  <dcterms:modified xsi:type="dcterms:W3CDTF">2023-05-28T21:47:50Z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0x010100C465BB6B07CD7E419B99A32EBE4934B2</vt:lpwstr>
  </property>
</Properties>
</file>