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428" r:id="rId5"/>
    <p:sldId id="391" r:id="rId6"/>
    <p:sldId id="392" r:id="rId7"/>
    <p:sldId id="393" r:id="rId8"/>
    <p:sldId id="512" r:id="rId9"/>
    <p:sldId id="492" r:id="rId10"/>
    <p:sldId id="493" r:id="rId11"/>
    <p:sldId id="463" r:id="rId12"/>
    <p:sldId id="464" r:id="rId13"/>
    <p:sldId id="494" r:id="rId14"/>
    <p:sldId id="425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491" r:id="rId23"/>
    <p:sldId id="490" r:id="rId24"/>
    <p:sldId id="502" r:id="rId25"/>
    <p:sldId id="331" r:id="rId26"/>
    <p:sldId id="420" r:id="rId27"/>
    <p:sldId id="503" r:id="rId28"/>
    <p:sldId id="504" r:id="rId29"/>
    <p:sldId id="402" r:id="rId30"/>
    <p:sldId id="426" r:id="rId31"/>
    <p:sldId id="406" r:id="rId32"/>
    <p:sldId id="404" r:id="rId33"/>
    <p:sldId id="460" r:id="rId34"/>
    <p:sldId id="262" r:id="rId35"/>
    <p:sldId id="442" r:id="rId36"/>
    <p:sldId id="507" r:id="rId37"/>
    <p:sldId id="446" r:id="rId38"/>
    <p:sldId id="259" r:id="rId39"/>
    <p:sldId id="505" r:id="rId40"/>
    <p:sldId id="506" r:id="rId41"/>
    <p:sldId id="508" r:id="rId42"/>
    <p:sldId id="509" r:id="rId43"/>
    <p:sldId id="488" r:id="rId44"/>
    <p:sldId id="511" r:id="rId45"/>
    <p:sldId id="485" r:id="rId46"/>
    <p:sldId id="439" r:id="rId47"/>
    <p:sldId id="432" r:id="rId48"/>
    <p:sldId id="465" r:id="rId49"/>
    <p:sldId id="470" r:id="rId50"/>
    <p:sldId id="25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014067"/>
    <a:srgbClr val="014E7D"/>
    <a:srgbClr val="013657"/>
    <a:srgbClr val="01456F"/>
    <a:srgbClr val="014B79"/>
    <a:srgbClr val="0937C9"/>
    <a:srgbClr val="002774"/>
    <a:srgbClr val="929A4A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 autoAdjust="0"/>
  </p:normalViewPr>
  <p:slideViewPr>
    <p:cSldViewPr snapToGrid="0" showGuides="1">
      <p:cViewPr varScale="1">
        <p:scale>
          <a:sx n="65" d="100"/>
          <a:sy n="65" d="100"/>
        </p:scale>
        <p:origin x="720" y="78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3/21/2022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LiveSlide
https://jamboard.google.com/d/1ItNGKD910-xeoh-WhlimZCy--jki-Mxz5foUhmieHJ8/edit?usp=sharing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523871-799C-4134-93A1-A751CD84F0F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25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resources do we manage?
https://www.polleverywhere.com/free_text_polls/GpVNS62MaCReoWWD6H67y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56971D-AD32-40DC-BC37-C89EBBD7696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401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can we motivate employees?
https://www.polleverywhere.com/free_text_polls/bxiDmPqRvK56EHXSXO3oA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24</a:t>
            </a:fld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8125E-2EE6-40B9-959A-647D2571E4B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080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would you describe a great leader?
https://www.polleverywhere.com/free_text_polls/QNTOil3OyNkhxxODlBdeE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36</a:t>
            </a:fld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1D2-34F6-4528-A023-21A7246DDD5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811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19382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A2D954-332B-47D0-BE9F-0F2BDE779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6131" y="1979613"/>
            <a:ext cx="9139738" cy="2898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340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559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C5EDC0-3083-4E5A-AE30-FF3C4BEFAD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33D7BF-F7A8-486D-BD73-E9B2920A17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46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5915024" y="-6"/>
            <a:ext cx="6276975" cy="37530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29" y="1776226"/>
            <a:ext cx="11339121" cy="47185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32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32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6473825" y="2171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529" y="363245"/>
            <a:ext cx="11339121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7DDF75-668B-4542-A38A-9A537757D186}"/>
              </a:ext>
            </a:extLst>
          </p:cNvPr>
          <p:cNvSpPr/>
          <p:nvPr userDrawn="1"/>
        </p:nvSpPr>
        <p:spPr>
          <a:xfrm>
            <a:off x="247650" y="228600"/>
            <a:ext cx="1167765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3A34BA0E-7356-4F85-B011-09553184117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1723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657476"/>
            <a:ext cx="5475290" cy="3460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1723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657476"/>
            <a:ext cx="5475600" cy="3460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706" r:id="rId3"/>
    <p:sldLayoutId id="2147483668" r:id="rId4"/>
    <p:sldLayoutId id="2147483674" r:id="rId5"/>
    <p:sldLayoutId id="2147483708" r:id="rId6"/>
    <p:sldLayoutId id="2147483685" r:id="rId7"/>
    <p:sldLayoutId id="2147483704" r:id="rId8"/>
    <p:sldLayoutId id="2147483689" r:id="rId9"/>
    <p:sldLayoutId id="2147483707" r:id="rId10"/>
    <p:sldLayoutId id="2147483710" r:id="rId11"/>
    <p:sldLayoutId id="2147483709" r:id="rId12"/>
    <p:sldLayoutId id="2147483711" r:id="rId13"/>
    <p:sldLayoutId id="2147483712" r:id="rId14"/>
    <p:sldLayoutId id="2147483717" r:id="rId15"/>
    <p:sldLayoutId id="2147483692" r:id="rId16"/>
    <p:sldLayoutId id="2147483713" r:id="rId17"/>
    <p:sldLayoutId id="2147483714" r:id="rId18"/>
    <p:sldLayoutId id="2147483715" r:id="rId19"/>
    <p:sldLayoutId id="2147483697" r:id="rId20"/>
    <p:sldLayoutId id="2147483716" r:id="rId21"/>
    <p:sldLayoutId id="2147483719" r:id="rId22"/>
    <p:sldLayoutId id="2147483720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rVNTZ6ORm8?feature=oembed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3WcYyr7eRek?feature=oembed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3sK3wJAxGfs?feature=oembed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xAQzk5UChT64FmUM6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anager vs Leader (Know When to Brand Yourself as Manager or Leader!) -  Aventis Learning Group">
            <a:extLst>
              <a:ext uri="{FF2B5EF4-FFF2-40B4-BE49-F238E27FC236}">
                <a16:creationId xmlns:a16="http://schemas.microsoft.com/office/drawing/2014/main" id="{0DFFCDFC-7131-4237-9B98-FCBD2820D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5687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8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fference Between Management and Administration (with Comparison Chart) -  Key Differences">
            <a:extLst>
              <a:ext uri="{FF2B5EF4-FFF2-40B4-BE49-F238E27FC236}">
                <a16:creationId xmlns:a16="http://schemas.microsoft.com/office/drawing/2014/main" id="{0D787110-3FCF-4960-9F7D-D49F35695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511348-B7A3-4A3E-9476-1A964BF67A2A}"/>
              </a:ext>
            </a:extLst>
          </p:cNvPr>
          <p:cNvSpPr/>
          <p:nvPr/>
        </p:nvSpPr>
        <p:spPr>
          <a:xfrm>
            <a:off x="276225" y="6029325"/>
            <a:ext cx="2752725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50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EFC2C-537A-4992-96BD-2E7AD407BF66}"/>
              </a:ext>
            </a:extLst>
          </p:cNvPr>
          <p:cNvSpPr txBox="1"/>
          <p:nvPr/>
        </p:nvSpPr>
        <p:spPr>
          <a:xfrm>
            <a:off x="4033320" y="434484"/>
            <a:ext cx="4125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/>
              <a:t>Why Is It Important?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80" name="TextBox1" r:id="rId2" imgW="5397480" imgH="4876920"/>
        </mc:Choice>
        <mc:Fallback>
          <p:control name="TextBox1" r:id="rId2" imgW="5397480" imgH="4876920">
            <p:pic>
              <p:nvPicPr>
                <p:cNvPr id="4" name="TextBox1">
                  <a:extLst>
                    <a:ext uri="{FF2B5EF4-FFF2-40B4-BE49-F238E27FC236}">
                      <a16:creationId xmlns:a16="http://schemas.microsoft.com/office/drawing/2014/main" id="{E33A60D5-978A-4F5F-83A6-256529534AD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2998" y="1400175"/>
                  <a:ext cx="5400000" cy="48768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81" name="TextBox2" r:id="rId3" imgW="5397480" imgH="4876920"/>
        </mc:Choice>
        <mc:Fallback>
          <p:control name="TextBox2" r:id="rId3" imgW="5397480" imgH="4876920">
            <p:pic>
              <p:nvPicPr>
                <p:cNvPr id="6" name="TextBox2">
                  <a:extLst>
                    <a:ext uri="{FF2B5EF4-FFF2-40B4-BE49-F238E27FC236}">
                      <a16:creationId xmlns:a16="http://schemas.microsoft.com/office/drawing/2014/main" id="{416FE1B8-C21D-45BC-8C04-27AAF5C6FA6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48254" y="1391466"/>
                  <a:ext cx="5400000" cy="48768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669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9 Planning Skills Essential for achieving Success | Marketing91">
            <a:extLst>
              <a:ext uri="{FF2B5EF4-FFF2-40B4-BE49-F238E27FC236}">
                <a16:creationId xmlns:a16="http://schemas.microsoft.com/office/drawing/2014/main" id="{476B0D60-F079-4E28-94ED-8D9D33B11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EAED1-5CAA-4749-91AE-F8CA9EBB3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29" y="483476"/>
            <a:ext cx="11339121" cy="6011280"/>
          </a:xfrm>
        </p:spPr>
        <p:txBody>
          <a:bodyPr>
            <a:normAutofit/>
          </a:bodyPr>
          <a:lstStyle/>
          <a:p>
            <a:r>
              <a:rPr lang="en-US" sz="4000" dirty="0"/>
              <a:t>Daily</a:t>
            </a:r>
          </a:p>
          <a:p>
            <a:r>
              <a:rPr lang="en-US" sz="4000" dirty="0"/>
              <a:t>Weekly</a:t>
            </a:r>
          </a:p>
          <a:p>
            <a:r>
              <a:rPr lang="en-US" sz="4000" dirty="0"/>
              <a:t>Monthly</a:t>
            </a:r>
          </a:p>
          <a:p>
            <a:r>
              <a:rPr lang="en-US" sz="4000" dirty="0"/>
              <a:t>Scheduling</a:t>
            </a:r>
          </a:p>
          <a:p>
            <a:r>
              <a:rPr lang="en-US" sz="4000" dirty="0"/>
              <a:t>Logistics</a:t>
            </a:r>
          </a:p>
          <a:p>
            <a:r>
              <a:rPr lang="en-US" sz="4000" dirty="0"/>
              <a:t>Analysis</a:t>
            </a:r>
          </a:p>
          <a:p>
            <a:r>
              <a:rPr lang="en-US" sz="4000" dirty="0"/>
              <a:t>Decision making</a:t>
            </a:r>
          </a:p>
          <a:p>
            <a:r>
              <a:rPr lang="en-US" sz="4000" dirty="0"/>
              <a:t>To achieve goals </a:t>
            </a:r>
            <a:br>
              <a:rPr lang="en-US" sz="4000" dirty="0"/>
            </a:br>
            <a:r>
              <a:rPr lang="en-US" sz="4000" dirty="0"/>
              <a:t>and objectives </a:t>
            </a:r>
            <a:endParaRPr lang="en-CA" sz="4000" dirty="0"/>
          </a:p>
        </p:txBody>
      </p:sp>
      <p:pic>
        <p:nvPicPr>
          <p:cNvPr id="3076" name="Picture 4" descr="Devil's Face by CryptoWorks on DeviantArt">
            <a:extLst>
              <a:ext uri="{FF2B5EF4-FFF2-40B4-BE49-F238E27FC236}">
                <a16:creationId xmlns:a16="http://schemas.microsoft.com/office/drawing/2014/main" id="{5795547F-1D74-48E3-A0BB-D07BB52F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64626"/>
            <a:ext cx="1255077" cy="179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00623C-7C0C-450E-920C-EF0AAFA086A5}"/>
              </a:ext>
            </a:extLst>
          </p:cNvPr>
          <p:cNvSpPr txBox="1"/>
          <p:nvPr/>
        </p:nvSpPr>
        <p:spPr>
          <a:xfrm>
            <a:off x="3897000" y="1108056"/>
            <a:ext cx="43979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THE DEVIL IS IN THE DETAILS</a:t>
            </a:r>
            <a:endParaRPr lang="en-CA" sz="2800" b="1" dirty="0"/>
          </a:p>
        </p:txBody>
      </p:sp>
      <p:pic>
        <p:nvPicPr>
          <p:cNvPr id="3078" name="Picture 6" descr="Devil Pitchfork - Free vector graphic on Pixabay">
            <a:extLst>
              <a:ext uri="{FF2B5EF4-FFF2-40B4-BE49-F238E27FC236}">
                <a16:creationId xmlns:a16="http://schemas.microsoft.com/office/drawing/2014/main" id="{C72E4102-8D8E-47A7-A7C8-4F9A3DCB6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982">
            <a:off x="5759074" y="1940334"/>
            <a:ext cx="2365687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 Practical Ways to Increase Profitability | Maximizing Human Potential in  Business and Life | Sharon Spano, Ph.D.">
            <a:extLst>
              <a:ext uri="{FF2B5EF4-FFF2-40B4-BE49-F238E27FC236}">
                <a16:creationId xmlns:a16="http://schemas.microsoft.com/office/drawing/2014/main" id="{0DDCE6A4-8470-4EBF-90BA-0FEF5296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47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5 Practical Ways to Increase Profitability | Maximizing Human Potential in  Business and Life | Sharon Spano, Ph.D.">
            <a:extLst>
              <a:ext uri="{FF2B5EF4-FFF2-40B4-BE49-F238E27FC236}">
                <a16:creationId xmlns:a16="http://schemas.microsoft.com/office/drawing/2014/main" id="{366F3780-7B4E-4C33-AE11-AB26D25FA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4"/>
          <a:stretch/>
        </p:blipFill>
        <p:spPr bwMode="auto">
          <a:xfrm>
            <a:off x="10247736" y="0"/>
            <a:ext cx="1944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ownload free png check mark png png image with transparent - red check png  transparent png - Free PNG Images | TOPpng">
            <a:extLst>
              <a:ext uri="{FF2B5EF4-FFF2-40B4-BE49-F238E27FC236}">
                <a16:creationId xmlns:a16="http://schemas.microsoft.com/office/drawing/2014/main" id="{75EE13CA-50AD-40DE-9645-B25CA2C7B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557213"/>
            <a:ext cx="26670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ources - DOIT STEAM">
            <a:extLst>
              <a:ext uri="{FF2B5EF4-FFF2-40B4-BE49-F238E27FC236}">
                <a16:creationId xmlns:a16="http://schemas.microsoft.com/office/drawing/2014/main" id="{2C63A003-9C88-4EED-BC86-9594CCDDF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9" y="726528"/>
            <a:ext cx="8198726" cy="234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D80467-8CD2-471D-8D93-E45ACA669333}"/>
              </a:ext>
            </a:extLst>
          </p:cNvPr>
          <p:cNvSpPr/>
          <p:nvPr/>
        </p:nvSpPr>
        <p:spPr>
          <a:xfrm>
            <a:off x="2204116" y="3624560"/>
            <a:ext cx="47548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resources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we manage?</a:t>
            </a:r>
          </a:p>
        </p:txBody>
      </p:sp>
    </p:spTree>
    <p:extLst>
      <p:ext uri="{BB962C8B-B14F-4D97-AF65-F5344CB8AC3E}">
        <p14:creationId xmlns:p14="http://schemas.microsoft.com/office/powerpoint/2010/main" val="1576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E37B75-6129-4594-B7E3-7876482B12C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5750" y="266700"/>
            <a:ext cx="9239250" cy="63150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A7D977-2B43-4544-9409-3D77891123FD}"/>
              </a:ext>
            </a:extLst>
          </p:cNvPr>
          <p:cNvSpPr/>
          <p:nvPr/>
        </p:nvSpPr>
        <p:spPr>
          <a:xfrm>
            <a:off x="9531689" y="376535"/>
            <a:ext cx="237456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word or </a:t>
            </a:r>
            <a:b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hyphenated </a:t>
            </a:r>
            <a:b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answers</a:t>
            </a:r>
            <a:b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please!</a:t>
            </a:r>
          </a:p>
        </p:txBody>
      </p:sp>
    </p:spTree>
    <p:extLst>
      <p:ext uri="{BB962C8B-B14F-4D97-AF65-F5344CB8AC3E}">
        <p14:creationId xmlns:p14="http://schemas.microsoft.com/office/powerpoint/2010/main" val="1162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oject Implementation - Key Ingredients, Process, Methods and Importance |  Marketing91">
            <a:extLst>
              <a:ext uri="{FF2B5EF4-FFF2-40B4-BE49-F238E27FC236}">
                <a16:creationId xmlns:a16="http://schemas.microsoft.com/office/drawing/2014/main" id="{CC6BF486-4EC8-4E91-9259-F321E75EA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0" r="13438"/>
          <a:stretch/>
        </p:blipFill>
        <p:spPr bwMode="auto">
          <a:xfrm>
            <a:off x="987973" y="1543706"/>
            <a:ext cx="6127531" cy="488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D44E46-FC94-4DE0-A77C-DFC481DE152E}"/>
              </a:ext>
            </a:extLst>
          </p:cNvPr>
          <p:cNvSpPr/>
          <p:nvPr/>
        </p:nvSpPr>
        <p:spPr>
          <a:xfrm>
            <a:off x="2055132" y="430925"/>
            <a:ext cx="3719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IMPLEMENT</a:t>
            </a:r>
          </a:p>
        </p:txBody>
      </p:sp>
    </p:spTree>
    <p:extLst>
      <p:ext uri="{BB962C8B-B14F-4D97-AF65-F5344CB8AC3E}">
        <p14:creationId xmlns:p14="http://schemas.microsoft.com/office/powerpoint/2010/main" val="18755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y Hasn't Technology Lead to More Productivity Improvement? par Hotel Tech  Report sur Hotel Tech Report">
            <a:extLst>
              <a:ext uri="{FF2B5EF4-FFF2-40B4-BE49-F238E27FC236}">
                <a16:creationId xmlns:a16="http://schemas.microsoft.com/office/drawing/2014/main" id="{1F6BAC7C-5B5C-44F3-8130-EEC25A5D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9A403F-48D5-4A64-A31E-49C648D55B9E}"/>
              </a:ext>
            </a:extLst>
          </p:cNvPr>
          <p:cNvSpPr/>
          <p:nvPr/>
        </p:nvSpPr>
        <p:spPr>
          <a:xfrm>
            <a:off x="5151005" y="0"/>
            <a:ext cx="4485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PRODUCTIVITY</a:t>
            </a:r>
          </a:p>
        </p:txBody>
      </p:sp>
    </p:spTree>
    <p:extLst>
      <p:ext uri="{BB962C8B-B14F-4D97-AF65-F5344CB8AC3E}">
        <p14:creationId xmlns:p14="http://schemas.microsoft.com/office/powerpoint/2010/main" val="126172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y Hasn't Technology Lead to More Productivity Improvement? par Hotel Tech  Report sur Hotel Tech Report">
            <a:extLst>
              <a:ext uri="{FF2B5EF4-FFF2-40B4-BE49-F238E27FC236}">
                <a16:creationId xmlns:a16="http://schemas.microsoft.com/office/drawing/2014/main" id="{1F6BAC7C-5B5C-44F3-8130-EEC25A5D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9A403F-48D5-4A64-A31E-49C648D55B9E}"/>
              </a:ext>
            </a:extLst>
          </p:cNvPr>
          <p:cNvSpPr/>
          <p:nvPr/>
        </p:nvSpPr>
        <p:spPr>
          <a:xfrm>
            <a:off x="2978089" y="219373"/>
            <a:ext cx="4485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PRODUCTIVITY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441AF-18AF-4C15-9657-9CF14D8DFB5A}"/>
              </a:ext>
            </a:extLst>
          </p:cNvPr>
          <p:cNvSpPr/>
          <p:nvPr/>
        </p:nvSpPr>
        <p:spPr>
          <a:xfrm>
            <a:off x="1028622" y="1362075"/>
            <a:ext cx="34147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EFFICIENCY</a:t>
            </a:r>
          </a:p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(maximize </a:t>
            </a:r>
            <a:b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quantity)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60D9A1-A8D0-486B-858B-78F41D373B4E}"/>
              </a:ext>
            </a:extLst>
          </p:cNvPr>
          <p:cNvSpPr/>
          <p:nvPr/>
        </p:nvSpPr>
        <p:spPr>
          <a:xfrm>
            <a:off x="5326257" y="1362075"/>
            <a:ext cx="45730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EFFECTIVENESS</a:t>
            </a:r>
          </a:p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(maximize </a:t>
            </a:r>
            <a:b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quality)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A1C5D8-66A3-4C93-B2FF-CA4856CB9060}"/>
              </a:ext>
            </a:extLst>
          </p:cNvPr>
          <p:cNvSpPr/>
          <p:nvPr/>
        </p:nvSpPr>
        <p:spPr>
          <a:xfrm>
            <a:off x="4548808" y="1362075"/>
            <a:ext cx="671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</a:t>
            </a:r>
          </a:p>
        </p:txBody>
      </p:sp>
      <p:pic>
        <p:nvPicPr>
          <p:cNvPr id="4098" name="Picture 2" descr="Download Quality Seal Png For Kids - Ges Polytechnic College Hoshiarpur -  Full Size PNG Image - PNGkit">
            <a:extLst>
              <a:ext uri="{FF2B5EF4-FFF2-40B4-BE49-F238E27FC236}">
                <a16:creationId xmlns:a16="http://schemas.microsoft.com/office/drawing/2014/main" id="{2D449CC8-4ED8-4C2E-A1A0-3BF1B688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28" y="3886200"/>
            <a:ext cx="2144801" cy="16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rrow, business, increase, productivity, progress, up icon - Download on  Iconfinder">
            <a:extLst>
              <a:ext uri="{FF2B5EF4-FFF2-40B4-BE49-F238E27FC236}">
                <a16:creationId xmlns:a16="http://schemas.microsoft.com/office/drawing/2014/main" id="{CFF14933-A8BD-4900-AE0A-50013E16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52" y="3809703"/>
            <a:ext cx="1803205" cy="180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42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licies and Procedures in Healthcare | Ausmed">
            <a:extLst>
              <a:ext uri="{FF2B5EF4-FFF2-40B4-BE49-F238E27FC236}">
                <a16:creationId xmlns:a16="http://schemas.microsoft.com/office/drawing/2014/main" id="{88E3FE74-3CD1-4AE1-B3BA-B1F2B1512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87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BA073D-A646-4257-89EE-4D98F4859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427" y="2111322"/>
            <a:ext cx="4853573" cy="4661416"/>
          </a:xfrm>
        </p:spPr>
        <p:txBody>
          <a:bodyPr>
            <a:noAutofit/>
          </a:bodyPr>
          <a:lstStyle/>
          <a:p>
            <a:pPr algn="ctr"/>
            <a:r>
              <a:rPr lang="en-CA" sz="4800" dirty="0"/>
              <a:t>People remember great leaders</a:t>
            </a:r>
          </a:p>
        </p:txBody>
      </p:sp>
      <p:pic>
        <p:nvPicPr>
          <p:cNvPr id="7170" name="Picture 2" descr="World Leaders on Instagram 2018 - Twiplomacy">
            <a:extLst>
              <a:ext uri="{FF2B5EF4-FFF2-40B4-BE49-F238E27FC236}">
                <a16:creationId xmlns:a16="http://schemas.microsoft.com/office/drawing/2014/main" id="{61B19D9C-19F3-4D4C-BD03-306A8C1E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42" y="412015"/>
            <a:ext cx="4556741" cy="480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76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8912D5-80A5-4F06-AD5A-99D2FBE001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2880000" bIns="2448000" rtlCol="0" anchor="ctr"/>
          <a:lstStyle/>
          <a:p>
            <a:pPr algn="ctr"/>
            <a:r>
              <a:rPr lang="en-CA" sz="6000" dirty="0"/>
              <a:t>Need to be responsive, </a:t>
            </a:r>
            <a:br>
              <a:rPr lang="en-CA" sz="6000" dirty="0"/>
            </a:br>
            <a:r>
              <a:rPr lang="en-CA" sz="6000" dirty="0"/>
              <a:t>to change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82553-F26C-4420-BA9C-0FBF214121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81978" y="0"/>
            <a:ext cx="3057525" cy="933450"/>
          </a:xfrm>
        </p:spPr>
        <p:txBody>
          <a:bodyPr/>
          <a:lstStyle/>
          <a:p>
            <a:pPr algn="ctr"/>
            <a:r>
              <a:rPr lang="en-CA" dirty="0"/>
              <a:t>Conflict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AE65EB78-0971-411E-B4A1-74322561AAC5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t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/>
              <a:t>Need for SOPs, routines and consistency</a:t>
            </a:r>
          </a:p>
        </p:txBody>
      </p:sp>
    </p:spTree>
    <p:extLst>
      <p:ext uri="{BB962C8B-B14F-4D97-AF65-F5344CB8AC3E}">
        <p14:creationId xmlns:p14="http://schemas.microsoft.com/office/powerpoint/2010/main" val="42387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otivate Employees In The Workplace | 7 Effective Tips &amp; Tricks">
            <a:extLst>
              <a:ext uri="{FF2B5EF4-FFF2-40B4-BE49-F238E27FC236}">
                <a16:creationId xmlns:a16="http://schemas.microsoft.com/office/drawing/2014/main" id="{70A32492-1D2E-4B5E-86CC-97A2BCA9B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1" y="113472"/>
            <a:ext cx="9957517" cy="55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10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626CB0CF-CA55-42A6-8DB3-294E0B8A2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797" y="910828"/>
            <a:ext cx="6636990" cy="676834"/>
          </a:xfrm>
        </p:spPr>
        <p:txBody>
          <a:bodyPr/>
          <a:lstStyle/>
          <a:p>
            <a:r>
              <a:rPr lang="en-CA" altLang="en-US" dirty="0"/>
              <a:t>The Business Perspective</a:t>
            </a:r>
          </a:p>
        </p:txBody>
      </p:sp>
      <p:pic>
        <p:nvPicPr>
          <p:cNvPr id="120834" name="Picture 2" descr="http://quoteshub.org/wp-content/uploads/2013/01/Motivation-is-the-art-of-getting-people-to-do-what-you-want-them-to-do-because-they-want-to-do-it.jpg">
            <a:extLst>
              <a:ext uri="{FF2B5EF4-FFF2-40B4-BE49-F238E27FC236}">
                <a16:creationId xmlns:a16="http://schemas.microsoft.com/office/drawing/2014/main" id="{96632195-F95F-4AA5-97D7-095F0D8EC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4"/>
          <a:stretch/>
        </p:blipFill>
        <p:spPr bwMode="auto">
          <a:xfrm>
            <a:off x="948248" y="1185352"/>
            <a:ext cx="6128644" cy="4910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motional Intelligence | Maxwell">
            <a:extLst>
              <a:ext uri="{FF2B5EF4-FFF2-40B4-BE49-F238E27FC236}">
                <a16:creationId xmlns:a16="http://schemas.microsoft.com/office/drawing/2014/main" id="{707587DD-8D3A-4D99-8999-DA703686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5" y="253383"/>
            <a:ext cx="6351233" cy="635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motional Intelligence | Maxwell">
            <a:extLst>
              <a:ext uri="{FF2B5EF4-FFF2-40B4-BE49-F238E27FC236}">
                <a16:creationId xmlns:a16="http://schemas.microsoft.com/office/drawing/2014/main" id="{2D07312D-16A1-4FD3-ACB0-093912BCD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7"/>
          <a:stretch/>
        </p:blipFill>
        <p:spPr bwMode="auto">
          <a:xfrm>
            <a:off x="6699989" y="253383"/>
            <a:ext cx="5076721" cy="635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ulcan salute | Spock's Log | Star trek spock, Vulcan star trek, Star trek  images">
            <a:extLst>
              <a:ext uri="{FF2B5EF4-FFF2-40B4-BE49-F238E27FC236}">
                <a16:creationId xmlns:a16="http://schemas.microsoft.com/office/drawing/2014/main" id="{44991BCC-C6D5-4987-94E8-0511F533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289" y="1357960"/>
            <a:ext cx="4080510" cy="52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A8F988-BDA4-465B-8B5A-17CDDE62639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9075" y="257175"/>
            <a:ext cx="87249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xternal evaluation of Eurimages - Eurimages News">
            <a:extLst>
              <a:ext uri="{FF2B5EF4-FFF2-40B4-BE49-F238E27FC236}">
                <a16:creationId xmlns:a16="http://schemas.microsoft.com/office/drawing/2014/main" id="{E8F3CAE4-29F5-4927-B502-CEB0C253B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85472" cy="561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8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CE47404-7DA9-4B76-AFD2-100E3AFCE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4" y="397449"/>
            <a:ext cx="1872601" cy="909426"/>
          </a:xfrm>
          <a:prstGeom prst="rect">
            <a:avLst/>
          </a:prstGeom>
        </p:spPr>
      </p:pic>
      <p:pic>
        <p:nvPicPr>
          <p:cNvPr id="8" name="Picture 2" descr="Sample Divisional Organizational Template | Organization Chart Template">
            <a:extLst>
              <a:ext uri="{FF2B5EF4-FFF2-40B4-BE49-F238E27FC236}">
                <a16:creationId xmlns:a16="http://schemas.microsoft.com/office/drawing/2014/main" id="{E1D19BDA-1EFB-4B1C-8B4E-3ACE38CD1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15" y="595752"/>
            <a:ext cx="9010262" cy="62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CE47404-7DA9-4B76-AFD2-100E3AFCE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893" y="1240827"/>
            <a:ext cx="9240466" cy="4487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0F1D0A-A5BB-42C8-A6E7-5F7FADC32CD5}"/>
              </a:ext>
            </a:extLst>
          </p:cNvPr>
          <p:cNvSpPr txBox="1"/>
          <p:nvPr/>
        </p:nvSpPr>
        <p:spPr>
          <a:xfrm>
            <a:off x="6415442" y="3997960"/>
            <a:ext cx="4109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b="1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7AE90-C4B0-488C-8B2B-1FAD6E736B45}"/>
              </a:ext>
            </a:extLst>
          </p:cNvPr>
          <p:cNvSpPr txBox="1"/>
          <p:nvPr/>
        </p:nvSpPr>
        <p:spPr>
          <a:xfrm>
            <a:off x="6465832" y="2681346"/>
            <a:ext cx="883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b="1" dirty="0">
                <a:solidFill>
                  <a:schemeClr val="bg1"/>
                </a:solidFill>
              </a:rPr>
              <a:t>OF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D1BE0-185B-4C53-8BA5-5EFB74C2C40C}"/>
              </a:ext>
            </a:extLst>
          </p:cNvPr>
          <p:cNvSpPr txBox="1"/>
          <p:nvPr/>
        </p:nvSpPr>
        <p:spPr>
          <a:xfrm>
            <a:off x="6510916" y="1372898"/>
            <a:ext cx="195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b="1" dirty="0">
                <a:solidFill>
                  <a:schemeClr val="bg1"/>
                </a:solidFill>
              </a:rPr>
              <a:t>LEVELS</a:t>
            </a:r>
          </a:p>
        </p:txBody>
      </p:sp>
      <p:pic>
        <p:nvPicPr>
          <p:cNvPr id="8" name="Picture 2" descr="Sample Divisional Organizational Template | Organization Chart Template">
            <a:extLst>
              <a:ext uri="{FF2B5EF4-FFF2-40B4-BE49-F238E27FC236}">
                <a16:creationId xmlns:a16="http://schemas.microsoft.com/office/drawing/2014/main" id="{E1D19BDA-1EFB-4B1C-8B4E-3ACE38CD1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73" y="5314573"/>
            <a:ext cx="2213504" cy="153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22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8676-9CB3-4EA9-8A7C-2BF14394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641" y="4971609"/>
            <a:ext cx="10771959" cy="1616252"/>
          </a:xfrm>
        </p:spPr>
        <p:txBody>
          <a:bodyPr>
            <a:normAutofit/>
          </a:bodyPr>
          <a:lstStyle/>
          <a:p>
            <a:r>
              <a:rPr lang="en-CA" sz="7200">
                <a:solidFill>
                  <a:schemeClr val="tx1"/>
                </a:solidFill>
              </a:rPr>
              <a:t>Levels of Management</a:t>
            </a:r>
            <a:endParaRPr lang="en-CA" sz="7200" dirty="0">
              <a:solidFill>
                <a:schemeClr val="tx1"/>
              </a:solidFill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CE47404-7DA9-4B76-AFD2-100E3AFCE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893" y="783627"/>
            <a:ext cx="9240466" cy="4487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0F1D0A-A5BB-42C8-A6E7-5F7FADC32CD5}"/>
              </a:ext>
            </a:extLst>
          </p:cNvPr>
          <p:cNvSpPr txBox="1"/>
          <p:nvPr/>
        </p:nvSpPr>
        <p:spPr>
          <a:xfrm>
            <a:off x="6832002" y="3540760"/>
            <a:ext cx="2943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b="1" dirty="0">
                <a:solidFill>
                  <a:schemeClr val="bg1"/>
                </a:solidFill>
              </a:rPr>
              <a:t>Short term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7AE90-C4B0-488C-8B2B-1FAD6E736B45}"/>
              </a:ext>
            </a:extLst>
          </p:cNvPr>
          <p:cNvSpPr txBox="1"/>
          <p:nvPr/>
        </p:nvSpPr>
        <p:spPr>
          <a:xfrm>
            <a:off x="6527201" y="2224146"/>
            <a:ext cx="3718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b="1" dirty="0">
                <a:solidFill>
                  <a:schemeClr val="bg1"/>
                </a:solidFill>
              </a:rPr>
              <a:t>Medium 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D1BE0-185B-4C53-8BA5-5EFB74C2C40C}"/>
              </a:ext>
            </a:extLst>
          </p:cNvPr>
          <p:cNvSpPr txBox="1"/>
          <p:nvPr/>
        </p:nvSpPr>
        <p:spPr>
          <a:xfrm>
            <a:off x="6832002" y="907532"/>
            <a:ext cx="2770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b="1" dirty="0">
                <a:solidFill>
                  <a:schemeClr val="bg1"/>
                </a:solidFill>
              </a:rPr>
              <a:t>Long term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F2C99-E4CB-44FD-9F26-CE50FAC5F521}"/>
              </a:ext>
            </a:extLst>
          </p:cNvPr>
          <p:cNvSpPr/>
          <p:nvPr/>
        </p:nvSpPr>
        <p:spPr>
          <a:xfrm>
            <a:off x="229307" y="963061"/>
            <a:ext cx="2401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Leaders</a:t>
            </a:r>
          </a:p>
        </p:txBody>
      </p:sp>
    </p:spTree>
    <p:extLst>
      <p:ext uri="{BB962C8B-B14F-4D97-AF65-F5344CB8AC3E}">
        <p14:creationId xmlns:p14="http://schemas.microsoft.com/office/powerpoint/2010/main" val="3019453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funnel chart&#10;&#10;Description automatically generated">
            <a:extLst>
              <a:ext uri="{FF2B5EF4-FFF2-40B4-BE49-F238E27FC236}">
                <a16:creationId xmlns:a16="http://schemas.microsoft.com/office/drawing/2014/main" id="{62AC0439-6C1E-41FF-98CC-1E7DE5228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21"/>
          <a:stretch/>
        </p:blipFill>
        <p:spPr>
          <a:xfrm>
            <a:off x="5958392" y="526458"/>
            <a:ext cx="3811983" cy="40607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57741C6-61C1-42FA-806D-6CD4619201EC}"/>
              </a:ext>
            </a:extLst>
          </p:cNvPr>
          <p:cNvSpPr txBox="1">
            <a:spLocks/>
          </p:cNvSpPr>
          <p:nvPr/>
        </p:nvSpPr>
        <p:spPr>
          <a:xfrm>
            <a:off x="1991688" y="1881273"/>
            <a:ext cx="5153809" cy="24621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>
                <a:solidFill>
                  <a:schemeClr val="tx1"/>
                </a:solidFill>
              </a:rPr>
              <a:t>Functional </a:t>
            </a:r>
          </a:p>
          <a:p>
            <a:r>
              <a:rPr lang="en-CA" sz="4800" dirty="0">
                <a:solidFill>
                  <a:schemeClr val="tx1"/>
                </a:solidFill>
              </a:rPr>
              <a:t>Levels Of</a:t>
            </a:r>
          </a:p>
          <a:p>
            <a:r>
              <a:rPr lang="en-CA" sz="48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22BC369A-B976-47A8-90A0-909C8783EFF3}"/>
              </a:ext>
            </a:extLst>
          </p:cNvPr>
          <p:cNvSpPr/>
          <p:nvPr/>
        </p:nvSpPr>
        <p:spPr>
          <a:xfrm rot="5400000">
            <a:off x="3179599" y="3042495"/>
            <a:ext cx="1210899" cy="3255932"/>
          </a:xfrm>
          <a:prstGeom prst="bentUpArrow">
            <a:avLst>
              <a:gd name="adj1" fmla="val 23306"/>
              <a:gd name="adj2" fmla="val 20658"/>
              <a:gd name="adj3" fmla="val 48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6B248-98D9-42FA-8561-858202877859}"/>
              </a:ext>
            </a:extLst>
          </p:cNvPr>
          <p:cNvSpPr txBox="1"/>
          <p:nvPr/>
        </p:nvSpPr>
        <p:spPr>
          <a:xfrm rot="16200000">
            <a:off x="5809779" y="4818390"/>
            <a:ext cx="92204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800" dirty="0"/>
              <a:t>Sales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651830-5802-4210-AA44-4F64BB9D5695}"/>
              </a:ext>
            </a:extLst>
          </p:cNvPr>
          <p:cNvSpPr txBox="1"/>
          <p:nvPr/>
        </p:nvSpPr>
        <p:spPr>
          <a:xfrm rot="16200000">
            <a:off x="6045676" y="5163833"/>
            <a:ext cx="167642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800" dirty="0"/>
              <a:t>Marketing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36A5E-B378-4661-A528-9BF496C4431A}"/>
              </a:ext>
            </a:extLst>
          </p:cNvPr>
          <p:cNvSpPr txBox="1"/>
          <p:nvPr/>
        </p:nvSpPr>
        <p:spPr>
          <a:xfrm rot="16200000">
            <a:off x="7036345" y="4941334"/>
            <a:ext cx="166231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800" dirty="0"/>
              <a:t>Human</a:t>
            </a:r>
          </a:p>
          <a:p>
            <a:r>
              <a:rPr lang="en-CA" sz="2800" dirty="0"/>
              <a:t>Resources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696B4-FFA4-40D2-885B-4CE13AE36F7E}"/>
              </a:ext>
            </a:extLst>
          </p:cNvPr>
          <p:cNvSpPr txBox="1"/>
          <p:nvPr/>
        </p:nvSpPr>
        <p:spPr>
          <a:xfrm rot="16200000">
            <a:off x="7919793" y="5223719"/>
            <a:ext cx="179619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800" dirty="0"/>
              <a:t>Operations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961E3-5FE4-4F4B-9B1A-8B334228D91E}"/>
              </a:ext>
            </a:extLst>
          </p:cNvPr>
          <p:cNvSpPr txBox="1"/>
          <p:nvPr/>
        </p:nvSpPr>
        <p:spPr>
          <a:xfrm rot="16200000">
            <a:off x="8745621" y="5013155"/>
            <a:ext cx="13115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800" dirty="0"/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7993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BC3A-06BF-44CC-94AA-DD09ECE06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836" y="5104660"/>
            <a:ext cx="6550629" cy="1513777"/>
          </a:xfrm>
        </p:spPr>
        <p:txBody>
          <a:bodyPr>
            <a:noAutofit/>
          </a:bodyPr>
          <a:lstStyle/>
          <a:p>
            <a:r>
              <a:rPr lang="en-CA" sz="4800" dirty="0"/>
              <a:t>and people remember successful entrepreneurs</a:t>
            </a:r>
          </a:p>
        </p:txBody>
      </p:sp>
      <p:pic>
        <p:nvPicPr>
          <p:cNvPr id="8194" name="Picture 2" descr="The Ultimate Guide to Coaching Businesses &amp; Entrepreneurs">
            <a:extLst>
              <a:ext uri="{FF2B5EF4-FFF2-40B4-BE49-F238E27FC236}">
                <a16:creationId xmlns:a16="http://schemas.microsoft.com/office/drawing/2014/main" id="{C2D2E422-49B1-4E60-BD77-44951E06B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67" y="370735"/>
            <a:ext cx="581596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0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9E0F2E9-E401-4DF4-B626-E26B94DE4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4" t="7674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D059F77-65D6-4AF7-A5E3-04E6D182E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2" y="0"/>
            <a:ext cx="9699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0AD9482-78A6-4DC1-8DBB-81F2155FC8C0}"/>
              </a:ext>
            </a:extLst>
          </p:cNvPr>
          <p:cNvSpPr/>
          <p:nvPr/>
        </p:nvSpPr>
        <p:spPr>
          <a:xfrm>
            <a:off x="127602" y="71021"/>
            <a:ext cx="7534649" cy="678697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2AD447-281F-4FF7-ABB4-9790E0070EA5}"/>
              </a:ext>
            </a:extLst>
          </p:cNvPr>
          <p:cNvSpPr/>
          <p:nvPr/>
        </p:nvSpPr>
        <p:spPr>
          <a:xfrm>
            <a:off x="7616070" y="0"/>
            <a:ext cx="43588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262380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Employee Teaches BOSS a Lesson">
            <a:hlinkClick r:id="" action="ppaction://media"/>
            <a:extLst>
              <a:ext uri="{FF2B5EF4-FFF2-40B4-BE49-F238E27FC236}">
                <a16:creationId xmlns:a16="http://schemas.microsoft.com/office/drawing/2014/main" id="{1E65B684-486B-4B0A-A67B-EF3AED9239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4350" y="403241"/>
            <a:ext cx="10227406" cy="5778484"/>
          </a:xfrm>
          <a:prstGeom prst="rect">
            <a:avLst/>
          </a:prstGeom>
        </p:spPr>
      </p:pic>
      <p:sp>
        <p:nvSpPr>
          <p:cNvPr id="3" name="Action Button: Go to End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FD49DC-3965-4065-906E-2F574E710878}"/>
              </a:ext>
            </a:extLst>
          </p:cNvPr>
          <p:cNvSpPr/>
          <p:nvPr/>
        </p:nvSpPr>
        <p:spPr>
          <a:xfrm>
            <a:off x="11358880" y="6065520"/>
            <a:ext cx="426720" cy="426720"/>
          </a:xfrm>
          <a:prstGeom prst="actionButtonE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93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ganizational Change: How Responsive is Your Company? [Infographic]">
            <a:extLst>
              <a:ext uri="{FF2B5EF4-FFF2-40B4-BE49-F238E27FC236}">
                <a16:creationId xmlns:a16="http://schemas.microsoft.com/office/drawing/2014/main" id="{1F89E46B-F97F-4C7F-AA95-597AA1534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06"/>
          <a:stretch/>
        </p:blipFill>
        <p:spPr bwMode="auto">
          <a:xfrm>
            <a:off x="0" y="4410075"/>
            <a:ext cx="12192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rganizational Change: How Responsive is Your Company? [Infographic]">
            <a:extLst>
              <a:ext uri="{FF2B5EF4-FFF2-40B4-BE49-F238E27FC236}">
                <a16:creationId xmlns:a16="http://schemas.microsoft.com/office/drawing/2014/main" id="{A201D7D4-ACA5-444B-B647-66D65F91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096126" cy="453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rganizational Change: How Responsive is Your Company? [Infographic]">
            <a:extLst>
              <a:ext uri="{FF2B5EF4-FFF2-40B4-BE49-F238E27FC236}">
                <a16:creationId xmlns:a16="http://schemas.microsoft.com/office/drawing/2014/main" id="{5FA1BCB0-0C83-4D49-8F49-39A2641D2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7"/>
          <a:stretch/>
        </p:blipFill>
        <p:spPr bwMode="auto">
          <a:xfrm flipH="1">
            <a:off x="11096126" y="0"/>
            <a:ext cx="1095874" cy="453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d-circle-marker-png-2 | The CORE">
            <a:extLst>
              <a:ext uri="{FF2B5EF4-FFF2-40B4-BE49-F238E27FC236}">
                <a16:creationId xmlns:a16="http://schemas.microsoft.com/office/drawing/2014/main" id="{78D6AA02-1EDD-4EEE-98B5-61E3161F1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60" y="2133600"/>
            <a:ext cx="905256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6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ow To Write A Vision Statement That Leads To Success | by Orlando Martin |  Medium">
            <a:extLst>
              <a:ext uri="{FF2B5EF4-FFF2-40B4-BE49-F238E27FC236}">
                <a16:creationId xmlns:a16="http://schemas.microsoft.com/office/drawing/2014/main" id="{5AA6847C-1D1E-48B5-BE7F-98C4B6323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2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w To Write A Vision Statement That Leads To Success | by Orlando Martin |  Medium">
            <a:extLst>
              <a:ext uri="{FF2B5EF4-FFF2-40B4-BE49-F238E27FC236}">
                <a16:creationId xmlns:a16="http://schemas.microsoft.com/office/drawing/2014/main" id="{D7388E9B-098A-4E4E-AE4C-9DC6E5770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7" r="381" b="20000"/>
          <a:stretch/>
        </p:blipFill>
        <p:spPr bwMode="auto">
          <a:xfrm>
            <a:off x="10896598" y="0"/>
            <a:ext cx="474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w To Write A Vision Statement That Leads To Success | by Orlando Martin |  Medium">
            <a:extLst>
              <a:ext uri="{FF2B5EF4-FFF2-40B4-BE49-F238E27FC236}">
                <a16:creationId xmlns:a16="http://schemas.microsoft.com/office/drawing/2014/main" id="{7473CCF2-37AD-4C00-B5C3-B8A3FFEBF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7" r="381" b="20000"/>
          <a:stretch/>
        </p:blipFill>
        <p:spPr bwMode="auto">
          <a:xfrm flipH="1">
            <a:off x="10422491" y="0"/>
            <a:ext cx="474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w To Write A Vision Statement That Leads To Success | by Orlando Martin |  Medium">
            <a:extLst>
              <a:ext uri="{FF2B5EF4-FFF2-40B4-BE49-F238E27FC236}">
                <a16:creationId xmlns:a16="http://schemas.microsoft.com/office/drawing/2014/main" id="{3B4DFBC6-387D-462E-A10F-4412E8D7E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7" r="381" b="20000"/>
          <a:stretch/>
        </p:blipFill>
        <p:spPr bwMode="auto">
          <a:xfrm>
            <a:off x="11844813" y="0"/>
            <a:ext cx="474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w To Write A Vision Statement That Leads To Success | by Orlando Martin |  Medium">
            <a:extLst>
              <a:ext uri="{FF2B5EF4-FFF2-40B4-BE49-F238E27FC236}">
                <a16:creationId xmlns:a16="http://schemas.microsoft.com/office/drawing/2014/main" id="{4C26FD31-EEAD-439D-AD48-03A437576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7" r="381" b="20000"/>
          <a:stretch/>
        </p:blipFill>
        <p:spPr bwMode="auto">
          <a:xfrm flipH="1">
            <a:off x="11370706" y="0"/>
            <a:ext cx="474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2E013E-775D-4892-9779-6BA9325AD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30" y="1776226"/>
            <a:ext cx="6948096" cy="4718529"/>
          </a:xfrm>
        </p:spPr>
        <p:txBody>
          <a:bodyPr/>
          <a:lstStyle/>
          <a:p>
            <a:r>
              <a:rPr lang="en-CA" dirty="0"/>
              <a:t>Links the present to the future</a:t>
            </a:r>
          </a:p>
          <a:p>
            <a:r>
              <a:rPr lang="en-CA" dirty="0"/>
              <a:t>Energizes people and focuses attention</a:t>
            </a:r>
          </a:p>
          <a:p>
            <a:r>
              <a:rPr lang="en-CA" dirty="0"/>
              <a:t>Provides focus, direction</a:t>
            </a:r>
          </a:p>
          <a:p>
            <a:r>
              <a:rPr lang="en-CA" dirty="0"/>
              <a:t>Gives meaning to work</a:t>
            </a:r>
          </a:p>
          <a:p>
            <a:r>
              <a:rPr lang="en-CA" dirty="0"/>
              <a:t>Inspires and inspires confidence</a:t>
            </a:r>
          </a:p>
          <a:p>
            <a:r>
              <a:rPr lang="en-CA" dirty="0"/>
              <a:t>Establishes a standard of excellence and integrity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E773AB-9ACC-4472-96CA-6CC673DE9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Importance of Vision</a:t>
            </a:r>
          </a:p>
        </p:txBody>
      </p:sp>
    </p:spTree>
    <p:extLst>
      <p:ext uri="{BB962C8B-B14F-4D97-AF65-F5344CB8AC3E}">
        <p14:creationId xmlns:p14="http://schemas.microsoft.com/office/powerpoint/2010/main" val="179710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 Inspirational Presidential Quotes">
            <a:extLst>
              <a:ext uri="{FF2B5EF4-FFF2-40B4-BE49-F238E27FC236}">
                <a16:creationId xmlns:a16="http://schemas.microsoft.com/office/drawing/2014/main" id="{FADD3C7F-E14A-47B1-BA82-4463A9A16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225" y="0"/>
            <a:ext cx="10732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0 Inspirational Presidential Quotes">
            <a:extLst>
              <a:ext uri="{FF2B5EF4-FFF2-40B4-BE49-F238E27FC236}">
                <a16:creationId xmlns:a16="http://schemas.microsoft.com/office/drawing/2014/main" id="{36FF9400-1283-42AA-9B39-39B0856BD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23"/>
          <a:stretch/>
        </p:blipFill>
        <p:spPr bwMode="auto">
          <a:xfrm>
            <a:off x="8932168" y="0"/>
            <a:ext cx="3259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1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92FEBD-D2E4-4781-B59D-DF41A53938C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243FE-E0F2-4CFF-9061-367F7B1653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pPr/>
              <a:t>36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D2EC8-3609-49FD-83A7-738ED98102F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8125" y="247650"/>
            <a:ext cx="922972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nderstanding the Trait Theory of Leadership">
            <a:extLst>
              <a:ext uri="{FF2B5EF4-FFF2-40B4-BE49-F238E27FC236}">
                <a16:creationId xmlns:a16="http://schemas.microsoft.com/office/drawing/2014/main" id="{73FD92F1-86DA-4295-8764-62CA2CBC5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Understanding the Trait Theory of Leadership">
            <a:extLst>
              <a:ext uri="{FF2B5EF4-FFF2-40B4-BE49-F238E27FC236}">
                <a16:creationId xmlns:a16="http://schemas.microsoft.com/office/drawing/2014/main" id="{034904C7-C654-49DA-AD1F-154649D28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7" t="10881" r="17928" b="67969"/>
          <a:stretch/>
        </p:blipFill>
        <p:spPr bwMode="auto">
          <a:xfrm>
            <a:off x="9145587" y="0"/>
            <a:ext cx="3046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167879-AECB-47D6-996F-F9E63BFBBD4A}"/>
              </a:ext>
            </a:extLst>
          </p:cNvPr>
          <p:cNvSpPr/>
          <p:nvPr/>
        </p:nvSpPr>
        <p:spPr>
          <a:xfrm>
            <a:off x="609568" y="462674"/>
            <a:ext cx="10634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reality, there are two other important considerations: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92A95-5DC2-4781-8680-9C7D87B31409}"/>
              </a:ext>
            </a:extLst>
          </p:cNvPr>
          <p:cNvSpPr/>
          <p:nvPr/>
        </p:nvSpPr>
        <p:spPr>
          <a:xfrm>
            <a:off x="1928979" y="1586624"/>
            <a:ext cx="58625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quality of your ‘followers’ </a:t>
            </a:r>
            <a:b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(staff, volunteers, etc.)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4B81B6-FE59-4C78-B645-2F327A61A100}"/>
              </a:ext>
            </a:extLst>
          </p:cNvPr>
          <p:cNvSpPr/>
          <p:nvPr/>
        </p:nvSpPr>
        <p:spPr>
          <a:xfrm>
            <a:off x="2109954" y="3395783"/>
            <a:ext cx="26297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situation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C076E69-DD16-4517-A472-C74B17FC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7" y="1586624"/>
            <a:ext cx="1317400" cy="131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A8872084-975A-4D27-83DF-18D5C37E8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7" y="3035689"/>
            <a:ext cx="1366520" cy="136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73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9967C6-4C6A-42BA-8E2B-4D62F175D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sz="3200" dirty="0"/>
              <a:t>Able and willing or confident followers</a:t>
            </a:r>
            <a:br>
              <a:rPr lang="en-CA" sz="3200" dirty="0"/>
            </a:br>
            <a:r>
              <a:rPr lang="en-CA" sz="3200" dirty="0"/>
              <a:t>(lots of skill AND motivation)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/>
              <a:t>Able BUT unwilling or insecure followers</a:t>
            </a:r>
            <a:br>
              <a:rPr lang="en-CA" sz="3200" dirty="0"/>
            </a:br>
            <a:r>
              <a:rPr lang="en-CA" sz="3200" dirty="0"/>
              <a:t>(lots of skill BUT lack motivation)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/>
              <a:t>Unable but willing or confidant followers</a:t>
            </a:r>
            <a:br>
              <a:rPr lang="en-CA" sz="3200" dirty="0"/>
            </a:br>
            <a:r>
              <a:rPr lang="en-CA" sz="3200" dirty="0"/>
              <a:t>(lack the skill but are highly motivated)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/>
              <a:t>Unable AND unwilling or insecure followers</a:t>
            </a:r>
            <a:br>
              <a:rPr lang="en-CA" sz="3200" dirty="0"/>
            </a:br>
            <a:r>
              <a:rPr lang="en-CA" sz="3200" dirty="0"/>
              <a:t>(lack skill AND motivation)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24E6E-7187-4E84-9BBB-7C05F61BC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quality of your ‘followers’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65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9478B-027F-4922-8F9A-8252A5E08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578" y="724461"/>
            <a:ext cx="4853573" cy="1616252"/>
          </a:xfrm>
        </p:spPr>
        <p:txBody>
          <a:bodyPr>
            <a:noAutofit/>
          </a:bodyPr>
          <a:lstStyle/>
          <a:p>
            <a:pPr algn="ctr"/>
            <a:r>
              <a:rPr lang="en-CA" sz="4800" dirty="0">
                <a:solidFill>
                  <a:schemeClr val="bg1"/>
                </a:solidFill>
              </a:rPr>
              <a:t>But nobody glorifies great managers!</a:t>
            </a:r>
          </a:p>
        </p:txBody>
      </p:sp>
      <p:pic>
        <p:nvPicPr>
          <p:cNvPr id="5" name="Picture 4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E2DD3F8A-F95C-43A3-9142-345A049AF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711" y="2870817"/>
            <a:ext cx="5722346" cy="39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3FC31E01-278A-4DEE-A4C6-47F1B8BF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202" y="1122698"/>
            <a:ext cx="3500156" cy="11479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The Situational Model of Leadership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2621C5-C22C-43A0-A2BF-F1445CDB80E1}"/>
              </a:ext>
            </a:extLst>
          </p:cNvPr>
          <p:cNvSpPr/>
          <p:nvPr/>
        </p:nvSpPr>
        <p:spPr>
          <a:xfrm>
            <a:off x="1534510" y="10330"/>
            <a:ext cx="3060000" cy="306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Able BUT unwilling or insecure followers</a:t>
            </a:r>
            <a:br>
              <a:rPr lang="en-CA" sz="2400" dirty="0"/>
            </a:br>
            <a:endParaRPr lang="en-CA" sz="2400" dirty="0"/>
          </a:p>
          <a:p>
            <a:pPr algn="ctr"/>
            <a:r>
              <a:rPr lang="en-CA" sz="3200" b="1" dirty="0">
                <a:solidFill>
                  <a:srgbClr val="FFC000"/>
                </a:solidFill>
              </a:rPr>
              <a:t>PARTICIPATING</a:t>
            </a:r>
          </a:p>
          <a:p>
            <a:pPr algn="ctr"/>
            <a:r>
              <a:rPr lang="en-CA" sz="2400" dirty="0"/>
              <a:t>Share ideas and facilitate in </a:t>
            </a:r>
            <a:br>
              <a:rPr lang="en-CA" sz="2400" dirty="0"/>
            </a:br>
            <a:r>
              <a:rPr lang="en-CA" sz="2400" dirty="0"/>
              <a:t>decision-making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C4E94D-607E-4978-B25E-58D0884688A9}"/>
              </a:ext>
            </a:extLst>
          </p:cNvPr>
          <p:cNvSpPr/>
          <p:nvPr/>
        </p:nvSpPr>
        <p:spPr>
          <a:xfrm>
            <a:off x="1534510" y="3250330"/>
            <a:ext cx="3060000" cy="306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Able and willing or confident followers</a:t>
            </a:r>
            <a:br>
              <a:rPr lang="en-CA" sz="2400" dirty="0"/>
            </a:br>
            <a:endParaRPr lang="en-CA" sz="2400" dirty="0"/>
          </a:p>
          <a:p>
            <a:pPr algn="ctr"/>
            <a:r>
              <a:rPr lang="en-CA" sz="3200" b="1" dirty="0">
                <a:solidFill>
                  <a:srgbClr val="FFC000"/>
                </a:solidFill>
              </a:rPr>
              <a:t>DELEGATING</a:t>
            </a:r>
          </a:p>
          <a:p>
            <a:pPr algn="ctr"/>
            <a:r>
              <a:rPr lang="en-CA" sz="2400" dirty="0"/>
              <a:t>Turn over responsibility for decisions and implementation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748FB3-57BF-4AB4-A830-EE60A3640C3E}"/>
              </a:ext>
            </a:extLst>
          </p:cNvPr>
          <p:cNvSpPr/>
          <p:nvPr/>
        </p:nvSpPr>
        <p:spPr>
          <a:xfrm>
            <a:off x="4774510" y="10330"/>
            <a:ext cx="3060000" cy="306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Unable but willing or confidant followers</a:t>
            </a:r>
            <a:br>
              <a:rPr lang="en-CA" sz="2400" dirty="0"/>
            </a:br>
            <a:endParaRPr lang="en-CA" sz="2400" dirty="0"/>
          </a:p>
          <a:p>
            <a:pPr algn="ctr"/>
            <a:r>
              <a:rPr lang="en-CA" sz="3200" b="1" dirty="0">
                <a:solidFill>
                  <a:srgbClr val="FFC000"/>
                </a:solidFill>
              </a:rPr>
              <a:t>COACHING</a:t>
            </a:r>
          </a:p>
          <a:p>
            <a:pPr algn="ctr"/>
            <a:r>
              <a:rPr lang="en-CA" sz="2400" dirty="0"/>
              <a:t>Explain decisions and provide opportunity for clarification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37EBF3-6B06-4E7B-AE0D-153BF8D839BC}"/>
              </a:ext>
            </a:extLst>
          </p:cNvPr>
          <p:cNvSpPr/>
          <p:nvPr/>
        </p:nvSpPr>
        <p:spPr>
          <a:xfrm>
            <a:off x="4774510" y="3250330"/>
            <a:ext cx="3060000" cy="30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Unable AND unwilling or insecure followers</a:t>
            </a:r>
            <a:br>
              <a:rPr lang="en-CA" sz="2400" dirty="0"/>
            </a:br>
            <a:endParaRPr lang="en-CA" sz="2400" dirty="0"/>
          </a:p>
          <a:p>
            <a:pPr algn="ctr"/>
            <a:r>
              <a:rPr lang="en-CA" sz="3200" b="1" dirty="0">
                <a:solidFill>
                  <a:srgbClr val="FFC000"/>
                </a:solidFill>
              </a:rPr>
              <a:t>TELLING</a:t>
            </a:r>
          </a:p>
          <a:p>
            <a:pPr algn="ctr"/>
            <a:r>
              <a:rPr lang="en-CA" sz="2400" dirty="0"/>
              <a:t>Provide specific instructions and closely supervise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147FD-7C9C-4FB9-BCB2-B6298C36F5EB}"/>
              </a:ext>
            </a:extLst>
          </p:cNvPr>
          <p:cNvSpPr txBox="1"/>
          <p:nvPr/>
        </p:nvSpPr>
        <p:spPr>
          <a:xfrm rot="16200000">
            <a:off x="-1520844" y="2988720"/>
            <a:ext cx="4982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Relationship Behaviour (support)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E00BE-E310-40EE-94D6-7B6334786AA6}"/>
              </a:ext>
            </a:extLst>
          </p:cNvPr>
          <p:cNvSpPr txBox="1"/>
          <p:nvPr/>
        </p:nvSpPr>
        <p:spPr>
          <a:xfrm>
            <a:off x="2691945" y="6310330"/>
            <a:ext cx="3985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Task Behaviour (guidance)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20B19-D755-4169-A0FC-27C2F0D43706}"/>
              </a:ext>
            </a:extLst>
          </p:cNvPr>
          <p:cNvSpPr txBox="1"/>
          <p:nvPr/>
        </p:nvSpPr>
        <p:spPr>
          <a:xfrm>
            <a:off x="998981" y="6338903"/>
            <a:ext cx="779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AE9E6C-5DBD-4AE7-8E69-4CDDAC1B947C}"/>
              </a:ext>
            </a:extLst>
          </p:cNvPr>
          <p:cNvSpPr txBox="1"/>
          <p:nvPr/>
        </p:nvSpPr>
        <p:spPr>
          <a:xfrm>
            <a:off x="604837" y="26288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High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906778-06CE-4B4F-AA36-79B489812B17}"/>
              </a:ext>
            </a:extLst>
          </p:cNvPr>
          <p:cNvSpPr txBox="1"/>
          <p:nvPr/>
        </p:nvSpPr>
        <p:spPr>
          <a:xfrm>
            <a:off x="7063444" y="6310330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High</a:t>
            </a:r>
          </a:p>
        </p:txBody>
      </p:sp>
      <p:pic>
        <p:nvPicPr>
          <p:cNvPr id="2052" name="Picture 4" descr="4 Ways for Quick Service Restaurants to Improve Employee Confidence">
            <a:extLst>
              <a:ext uri="{FF2B5EF4-FFF2-40B4-BE49-F238E27FC236}">
                <a16:creationId xmlns:a16="http://schemas.microsoft.com/office/drawing/2014/main" id="{66027069-B491-4D24-A413-1E6E3D3E8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70" y="375763"/>
            <a:ext cx="3760781" cy="249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willing">
            <a:extLst>
              <a:ext uri="{FF2B5EF4-FFF2-40B4-BE49-F238E27FC236}">
                <a16:creationId xmlns:a16="http://schemas.microsoft.com/office/drawing/2014/main" id="{9E9327C5-9115-46FB-AB42-A5E0FBA78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r="13059"/>
          <a:stretch/>
        </p:blipFill>
        <p:spPr bwMode="auto">
          <a:xfrm>
            <a:off x="8155369" y="421977"/>
            <a:ext cx="3760781" cy="239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iring the Inexperienced">
            <a:extLst>
              <a:ext uri="{FF2B5EF4-FFF2-40B4-BE49-F238E27FC236}">
                <a16:creationId xmlns:a16="http://schemas.microsoft.com/office/drawing/2014/main" id="{6BAF9103-8764-4DB5-9FAB-29925D5B5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 r="13784"/>
          <a:stretch/>
        </p:blipFill>
        <p:spPr bwMode="auto">
          <a:xfrm>
            <a:off x="8155368" y="547840"/>
            <a:ext cx="3760781" cy="227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4 Simple and Effective Strategies to Handle Difficult People at Work |  Inc.com">
            <a:extLst>
              <a:ext uri="{FF2B5EF4-FFF2-40B4-BE49-F238E27FC236}">
                <a16:creationId xmlns:a16="http://schemas.microsoft.com/office/drawing/2014/main" id="{F0E70AEB-3B72-42E6-BCF2-1677E0742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412" y="630420"/>
            <a:ext cx="3745737" cy="210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4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EF6BF7-63F4-44D6-A24A-3F5C716F69A3}"/>
              </a:ext>
            </a:extLst>
          </p:cNvPr>
          <p:cNvSpPr/>
          <p:nvPr/>
        </p:nvSpPr>
        <p:spPr>
          <a:xfrm>
            <a:off x="0" y="0"/>
            <a:ext cx="12192000" cy="3626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6EC6043-6AC5-42B8-84F9-7705C49C7D93}"/>
              </a:ext>
            </a:extLst>
          </p:cNvPr>
          <p:cNvSpPr/>
          <p:nvPr/>
        </p:nvSpPr>
        <p:spPr>
          <a:xfrm>
            <a:off x="0" y="1"/>
            <a:ext cx="12192000" cy="3626068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43802E-948F-431E-8A2D-BCDD9F661A1A}"/>
              </a:ext>
            </a:extLst>
          </p:cNvPr>
          <p:cNvSpPr/>
          <p:nvPr/>
        </p:nvSpPr>
        <p:spPr>
          <a:xfrm>
            <a:off x="138563" y="2702739"/>
            <a:ext cx="4082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Authoritarian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B82D23-D8B4-45B7-8469-AD4FC31F1273}"/>
              </a:ext>
            </a:extLst>
          </p:cNvPr>
          <p:cNvSpPr/>
          <p:nvPr/>
        </p:nvSpPr>
        <p:spPr>
          <a:xfrm>
            <a:off x="8647509" y="0"/>
            <a:ext cx="3292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Delegation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16197-7CF8-4055-BEBB-6007A33FEE4B}"/>
              </a:ext>
            </a:extLst>
          </p:cNvPr>
          <p:cNvSpPr/>
          <p:nvPr/>
        </p:nvSpPr>
        <p:spPr>
          <a:xfrm>
            <a:off x="0" y="3626068"/>
            <a:ext cx="12192000" cy="32319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794F9-499A-47DD-93BC-73F982189E96}"/>
              </a:ext>
            </a:extLst>
          </p:cNvPr>
          <p:cNvSpPr txBox="1"/>
          <p:nvPr/>
        </p:nvSpPr>
        <p:spPr>
          <a:xfrm>
            <a:off x="7235157" y="1168855"/>
            <a:ext cx="2164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Lots of time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FDB637-0C04-49B5-A645-0A4D4E065D2C}"/>
              </a:ext>
            </a:extLst>
          </p:cNvPr>
          <p:cNvSpPr txBox="1"/>
          <p:nvPr/>
        </p:nvSpPr>
        <p:spPr>
          <a:xfrm>
            <a:off x="1661691" y="1657873"/>
            <a:ext cx="391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Urgent/very little time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5B344-A79D-43AE-A92F-99A432E2EDE2}"/>
              </a:ext>
            </a:extLst>
          </p:cNvPr>
          <p:cNvSpPr txBox="1"/>
          <p:nvPr/>
        </p:nvSpPr>
        <p:spPr>
          <a:xfrm>
            <a:off x="1046515" y="933290"/>
            <a:ext cx="306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HIGH importance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767AF3-96A3-4B78-9C1D-CCC56CD2DDC7}"/>
              </a:ext>
            </a:extLst>
          </p:cNvPr>
          <p:cNvSpPr txBox="1"/>
          <p:nvPr/>
        </p:nvSpPr>
        <p:spPr>
          <a:xfrm>
            <a:off x="8647509" y="1894885"/>
            <a:ext cx="2997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LOW importance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97FC41-39A2-4212-B26D-9C213209ED7B}"/>
              </a:ext>
            </a:extLst>
          </p:cNvPr>
          <p:cNvSpPr txBox="1"/>
          <p:nvPr/>
        </p:nvSpPr>
        <p:spPr>
          <a:xfrm>
            <a:off x="180821" y="169277"/>
            <a:ext cx="3050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Crisis/emergency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12A544-8E93-4F24-A2B7-802AD2C27942}"/>
              </a:ext>
            </a:extLst>
          </p:cNvPr>
          <p:cNvSpPr txBox="1">
            <a:spLocks/>
          </p:cNvSpPr>
          <p:nvPr/>
        </p:nvSpPr>
        <p:spPr>
          <a:xfrm>
            <a:off x="0" y="3741009"/>
            <a:ext cx="10982325" cy="27534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The situation may or may not be time sensitive</a:t>
            </a:r>
            <a:br>
              <a:rPr lang="en-US" sz="3200" dirty="0"/>
            </a:br>
            <a:r>
              <a:rPr lang="en-US" sz="3200" dirty="0"/>
              <a:t>(lots of time vs urgent/very little time)</a:t>
            </a:r>
          </a:p>
          <a:p>
            <a:r>
              <a:rPr lang="en-US" sz="3200" dirty="0"/>
              <a:t>The situation may vary in IMPORTANCE</a:t>
            </a:r>
            <a:br>
              <a:rPr lang="en-US" sz="3200" dirty="0"/>
            </a:br>
            <a:r>
              <a:rPr lang="en-US" sz="3200" dirty="0"/>
              <a:t>(how high are the stakes?)</a:t>
            </a:r>
          </a:p>
          <a:p>
            <a:r>
              <a:rPr lang="en-US" sz="3200" dirty="0"/>
              <a:t>Is this a crisis or emergency?</a:t>
            </a:r>
            <a:br>
              <a:rPr lang="en-US" sz="3200" dirty="0"/>
            </a:br>
            <a:r>
              <a:rPr lang="en-US" sz="3200" dirty="0"/>
              <a:t>(combination of the above)</a:t>
            </a:r>
          </a:p>
        </p:txBody>
      </p:sp>
    </p:spTree>
    <p:extLst>
      <p:ext uri="{BB962C8B-B14F-4D97-AF65-F5344CB8AC3E}">
        <p14:creationId xmlns:p14="http://schemas.microsoft.com/office/powerpoint/2010/main" val="178136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 uiExpand="1" build="p"/>
      <p:bldP spid="15" grpId="1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63E028-741A-48AB-B3D3-45347B7256A6}"/>
              </a:ext>
            </a:extLst>
          </p:cNvPr>
          <p:cNvSpPr/>
          <p:nvPr/>
        </p:nvSpPr>
        <p:spPr>
          <a:xfrm>
            <a:off x="0" y="0"/>
            <a:ext cx="6120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5143ED-97DF-4823-B48E-5F01176A4F41}"/>
              </a:ext>
            </a:extLst>
          </p:cNvPr>
          <p:cNvSpPr/>
          <p:nvPr/>
        </p:nvSpPr>
        <p:spPr>
          <a:xfrm>
            <a:off x="6072000" y="0"/>
            <a:ext cx="6120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A3CE5A-1871-40B6-98EA-F9A6C9461D0C}"/>
              </a:ext>
            </a:extLst>
          </p:cNvPr>
          <p:cNvSpPr/>
          <p:nvPr/>
        </p:nvSpPr>
        <p:spPr>
          <a:xfrm>
            <a:off x="922088" y="258901"/>
            <a:ext cx="422782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HARD </a:t>
            </a:r>
          </a:p>
          <a:p>
            <a:pPr algn="ctr"/>
            <a:r>
              <a:rPr lang="en-US" sz="1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POWER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DD767-6602-4E1B-ACE8-43F488E3F0A1}"/>
              </a:ext>
            </a:extLst>
          </p:cNvPr>
          <p:cNvSpPr/>
          <p:nvPr/>
        </p:nvSpPr>
        <p:spPr>
          <a:xfrm>
            <a:off x="7120181" y="248528"/>
            <a:ext cx="422782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SOFT </a:t>
            </a:r>
          </a:p>
          <a:p>
            <a:pPr algn="ctr"/>
            <a:r>
              <a:rPr lang="en-US" sz="10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POWER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D456F-D751-4A31-89CA-59FA035E651A}"/>
              </a:ext>
            </a:extLst>
          </p:cNvPr>
          <p:cNvSpPr txBox="1"/>
          <p:nvPr/>
        </p:nvSpPr>
        <p:spPr>
          <a:xfrm>
            <a:off x="288524" y="3622959"/>
            <a:ext cx="5481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Position Power, authoritative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F093E-E203-4AED-B7EE-B81E24D3829A}"/>
              </a:ext>
            </a:extLst>
          </p:cNvPr>
          <p:cNvSpPr txBox="1"/>
          <p:nvPr/>
        </p:nvSpPr>
        <p:spPr>
          <a:xfrm>
            <a:off x="6391019" y="3622958"/>
            <a:ext cx="5481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Persuasion, interpersonal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Tannenbaum-Schmidt Leadership Continuum">
            <a:hlinkClick r:id="" action="ppaction://media"/>
            <a:extLst>
              <a:ext uri="{FF2B5EF4-FFF2-40B4-BE49-F238E27FC236}">
                <a16:creationId xmlns:a16="http://schemas.microsoft.com/office/drawing/2014/main" id="{911D94FF-5F3A-4990-87CF-BC4A2731DC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3635" y="295827"/>
            <a:ext cx="9010942" cy="509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w Do We Find the Courage to be Vulnerable, to be Brave, to Dare Greatly?  | Vide Consulting Group">
            <a:extLst>
              <a:ext uri="{FF2B5EF4-FFF2-40B4-BE49-F238E27FC236}">
                <a16:creationId xmlns:a16="http://schemas.microsoft.com/office/drawing/2014/main" id="{8067A2E7-5864-4CBE-8F13-8D12E4ACA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2" y="159964"/>
            <a:ext cx="895350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71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10 Things You May Not Know About Muhammad Ali - HISTORY">
            <a:extLst>
              <a:ext uri="{FF2B5EF4-FFF2-40B4-BE49-F238E27FC236}">
                <a16:creationId xmlns:a16="http://schemas.microsoft.com/office/drawing/2014/main" id="{DACA1455-E7DE-4962-8BAF-E083EDB9D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1"/>
          <a:stretch/>
        </p:blipFill>
        <p:spPr bwMode="auto">
          <a:xfrm>
            <a:off x="5102538" y="3689309"/>
            <a:ext cx="2664819" cy="28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What We Can Learn From Nelson Mandela Today | Time">
            <a:extLst>
              <a:ext uri="{FF2B5EF4-FFF2-40B4-BE49-F238E27FC236}">
                <a16:creationId xmlns:a16="http://schemas.microsoft.com/office/drawing/2014/main" id="{E0D63FF1-FFF2-44E1-BFB4-E1AD0BA1F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330" y="220156"/>
            <a:ext cx="3389126" cy="268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y Greta Thunberg Is One Of The World's Most Powerful Women">
            <a:extLst>
              <a:ext uri="{FF2B5EF4-FFF2-40B4-BE49-F238E27FC236}">
                <a16:creationId xmlns:a16="http://schemas.microsoft.com/office/drawing/2014/main" id="{3A96B396-4B21-4D21-97FA-3345A9517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9" y="216188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lala Yousafzai on courage, girls' education and changing the world">
            <a:extLst>
              <a:ext uri="{FF2B5EF4-FFF2-40B4-BE49-F238E27FC236}">
                <a16:creationId xmlns:a16="http://schemas.microsoft.com/office/drawing/2014/main" id="{53F44766-1CFA-4D5E-9C69-68AF6D25C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1" y="4074458"/>
            <a:ext cx="3389126" cy="225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rofile: Malala Yousafzai - BBC News">
            <a:extLst>
              <a:ext uri="{FF2B5EF4-FFF2-40B4-BE49-F238E27FC236}">
                <a16:creationId xmlns:a16="http://schemas.microsoft.com/office/drawing/2014/main" id="{1F5CBE05-736F-4C18-A9BC-882E36DD3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797" y="4596947"/>
            <a:ext cx="2158999" cy="12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f Martin Luther King Jr were alive today, politicians would denounce him | Martin  Luther King | The Guardian">
            <a:extLst>
              <a:ext uri="{FF2B5EF4-FFF2-40B4-BE49-F238E27FC236}">
                <a16:creationId xmlns:a16="http://schemas.microsoft.com/office/drawing/2014/main" id="{21AD3EB6-2966-4CC5-B356-8328BF722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705" y="3951911"/>
            <a:ext cx="3345794" cy="25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65 years ago, Rosa Parks stood up for civil rights by sitting down - CNN">
            <a:extLst>
              <a:ext uri="{FF2B5EF4-FFF2-40B4-BE49-F238E27FC236}">
                <a16:creationId xmlns:a16="http://schemas.microsoft.com/office/drawing/2014/main" id="{763320D7-5946-4A3B-834E-B53EC44FC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 bwMode="auto">
          <a:xfrm>
            <a:off x="3503638" y="913814"/>
            <a:ext cx="4222842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Mahatma Gandhi: A True Peacemaker | by Dev | Medium">
            <a:extLst>
              <a:ext uri="{FF2B5EF4-FFF2-40B4-BE49-F238E27FC236}">
                <a16:creationId xmlns:a16="http://schemas.microsoft.com/office/drawing/2014/main" id="{F3C445DB-B230-48F4-A4D8-FE195E0A9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719" y="2491195"/>
            <a:ext cx="2753940" cy="210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If You Want to Change the World, Start Off by Making Your Bed - William McRaven, US Navy Admiral">
            <a:hlinkClick r:id="" action="ppaction://media"/>
            <a:extLst>
              <a:ext uri="{FF2B5EF4-FFF2-40B4-BE49-F238E27FC236}">
                <a16:creationId xmlns:a16="http://schemas.microsoft.com/office/drawing/2014/main" id="{CB397CFF-FD1F-4983-9B75-5D08EC2BB5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6410" y="399891"/>
            <a:ext cx="10567130" cy="5970429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3" name="Arrow: Notched Right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9EA021-A2B4-42E4-9696-7282C1762205}"/>
              </a:ext>
            </a:extLst>
          </p:cNvPr>
          <p:cNvSpPr/>
          <p:nvPr/>
        </p:nvSpPr>
        <p:spPr>
          <a:xfrm>
            <a:off x="11309350" y="6065520"/>
            <a:ext cx="792480" cy="609600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225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ocial Media Success Secret Tip #3 – Ask Questions - Business 2 Community">
            <a:extLst>
              <a:ext uri="{FF2B5EF4-FFF2-40B4-BE49-F238E27FC236}">
                <a16:creationId xmlns:a16="http://schemas.microsoft.com/office/drawing/2014/main" id="{ADDFD5AD-5237-4397-9A7E-348F0FA26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63" r="85804" b="1270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ocial Media Success Secret Tip #3 – Ask Questions - Business 2 Community">
            <a:extLst>
              <a:ext uri="{FF2B5EF4-FFF2-40B4-BE49-F238E27FC236}">
                <a16:creationId xmlns:a16="http://schemas.microsoft.com/office/drawing/2014/main" id="{E7FFCA54-D7BC-4B21-A3C9-0C1AA3B54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F51AE54D-C6A2-4482-9959-AFABFAB32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191" y="1997707"/>
            <a:ext cx="6431446" cy="486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-0.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68A46D-703B-4FED-B147-A5DD2B2901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5DE270-E708-4C43-B43F-8ADFF5215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1A42B-55D7-4342-B787-626F01178A3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3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64862DE-E4C9-4FB6-9F98-5E7D7E552BD2}"/>
              </a:ext>
            </a:extLst>
          </p:cNvPr>
          <p:cNvSpPr/>
          <p:nvPr/>
        </p:nvSpPr>
        <p:spPr>
          <a:xfrm>
            <a:off x="533400" y="1228725"/>
            <a:ext cx="4314825" cy="53149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FUTURE: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and develop opportunities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 for the future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Inspire with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vision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 change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change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Medium &amp; 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</a:t>
            </a:r>
            <a:endParaRPr lang="en-CA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494A25-D2BB-4478-B031-DF3DBB78E087}"/>
              </a:ext>
            </a:extLst>
          </p:cNvPr>
          <p:cNvSpPr/>
          <p:nvPr/>
        </p:nvSpPr>
        <p:spPr>
          <a:xfrm>
            <a:off x="5067300" y="1228723"/>
            <a:ext cx="4314825" cy="531495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PRESENT: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Efficiently operate to maximize profitability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to achieve goals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</a:t>
            </a:r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esources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&amp; motivate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&amp; adjust</a:t>
            </a:r>
          </a:p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&amp; 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medium term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24DC5B-F0E8-47B2-A933-F98742015B3C}"/>
              </a:ext>
            </a:extLst>
          </p:cNvPr>
          <p:cNvSpPr/>
          <p:nvPr/>
        </p:nvSpPr>
        <p:spPr>
          <a:xfrm>
            <a:off x="839568" y="176510"/>
            <a:ext cx="3702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LEADERSHIP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34D53B-F080-42AC-9A72-82E0470BAA47}"/>
              </a:ext>
            </a:extLst>
          </p:cNvPr>
          <p:cNvSpPr/>
          <p:nvPr/>
        </p:nvSpPr>
        <p:spPr>
          <a:xfrm>
            <a:off x="5028440" y="147330"/>
            <a:ext cx="4602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MANAGEMENT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3B0D2E-EE0B-42EC-98D3-001B04629012}"/>
              </a:ext>
            </a:extLst>
          </p:cNvPr>
          <p:cNvSpPr/>
          <p:nvPr/>
        </p:nvSpPr>
        <p:spPr>
          <a:xfrm>
            <a:off x="1466850" y="2362200"/>
            <a:ext cx="2371725" cy="7429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7051AB-5147-4377-AE00-1D674B89A35C}"/>
              </a:ext>
            </a:extLst>
          </p:cNvPr>
          <p:cNvSpPr/>
          <p:nvPr/>
        </p:nvSpPr>
        <p:spPr>
          <a:xfrm>
            <a:off x="1262062" y="3116305"/>
            <a:ext cx="2857500" cy="4667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A7E44C-5294-4B28-B8BE-487B23233071}"/>
              </a:ext>
            </a:extLst>
          </p:cNvPr>
          <p:cNvSpPr/>
          <p:nvPr/>
        </p:nvSpPr>
        <p:spPr>
          <a:xfrm>
            <a:off x="1359693" y="3615081"/>
            <a:ext cx="2857500" cy="4667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E90C39-4AB5-4864-8990-B01641038691}"/>
              </a:ext>
            </a:extLst>
          </p:cNvPr>
          <p:cNvSpPr/>
          <p:nvPr/>
        </p:nvSpPr>
        <p:spPr>
          <a:xfrm>
            <a:off x="1262062" y="4136679"/>
            <a:ext cx="2857500" cy="4667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D5B0AC-1ADC-4BD3-B6BD-857B69F00A36}"/>
              </a:ext>
            </a:extLst>
          </p:cNvPr>
          <p:cNvSpPr/>
          <p:nvPr/>
        </p:nvSpPr>
        <p:spPr>
          <a:xfrm>
            <a:off x="1495425" y="4722766"/>
            <a:ext cx="2586037" cy="4667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F73BDB-34D9-4BFA-ADED-A83A523CFA0A}"/>
              </a:ext>
            </a:extLst>
          </p:cNvPr>
          <p:cNvSpPr/>
          <p:nvPr/>
        </p:nvSpPr>
        <p:spPr>
          <a:xfrm>
            <a:off x="1684556" y="5200648"/>
            <a:ext cx="2087344" cy="8001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CE4E24-C1C4-4586-974F-D6AA5CBEC039}"/>
              </a:ext>
            </a:extLst>
          </p:cNvPr>
          <p:cNvSpPr/>
          <p:nvPr/>
        </p:nvSpPr>
        <p:spPr>
          <a:xfrm>
            <a:off x="5781675" y="2362200"/>
            <a:ext cx="2867025" cy="7810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757BB06-0EF9-4B08-883A-9E54CA0B0133}"/>
              </a:ext>
            </a:extLst>
          </p:cNvPr>
          <p:cNvSpPr/>
          <p:nvPr/>
        </p:nvSpPr>
        <p:spPr>
          <a:xfrm>
            <a:off x="5674518" y="3244614"/>
            <a:ext cx="2867025" cy="4000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F274F00-DCBC-4233-AC07-F61E76196FD3}"/>
              </a:ext>
            </a:extLst>
          </p:cNvPr>
          <p:cNvSpPr/>
          <p:nvPr/>
        </p:nvSpPr>
        <p:spPr>
          <a:xfrm>
            <a:off x="5791199" y="3686173"/>
            <a:ext cx="2867025" cy="4000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19BF64D-39CA-4EB4-B741-9446052FB2F9}"/>
              </a:ext>
            </a:extLst>
          </p:cNvPr>
          <p:cNvSpPr/>
          <p:nvPr/>
        </p:nvSpPr>
        <p:spPr>
          <a:xfrm>
            <a:off x="5781674" y="4194657"/>
            <a:ext cx="2867025" cy="4000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83F2A1-B393-48B4-A45E-BC2B072F1B8C}"/>
              </a:ext>
            </a:extLst>
          </p:cNvPr>
          <p:cNvSpPr/>
          <p:nvPr/>
        </p:nvSpPr>
        <p:spPr>
          <a:xfrm>
            <a:off x="5905500" y="4705951"/>
            <a:ext cx="2867025" cy="4000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33EB135-B161-4C0D-8368-DB11878CFF00}"/>
              </a:ext>
            </a:extLst>
          </p:cNvPr>
          <p:cNvSpPr/>
          <p:nvPr/>
        </p:nvSpPr>
        <p:spPr>
          <a:xfrm>
            <a:off x="6296025" y="5189492"/>
            <a:ext cx="2066925" cy="81125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715C98E9-E0E6-483A-9D4E-7BE82F6A2604}"/>
              </a:ext>
            </a:extLst>
          </p:cNvPr>
          <p:cNvSpPr txBox="1">
            <a:spLocks/>
          </p:cNvSpPr>
          <p:nvPr/>
        </p:nvSpPr>
        <p:spPr>
          <a:xfrm>
            <a:off x="2056639" y="2831675"/>
            <a:ext cx="5762627" cy="19879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A" sz="3000" dirty="0"/>
          </a:p>
          <a:p>
            <a:pPr algn="ctr"/>
            <a:r>
              <a:rPr lang="en-CA" sz="7200" dirty="0"/>
              <a:t>Manage the present. </a:t>
            </a:r>
          </a:p>
          <a:p>
            <a:pPr algn="ctr"/>
            <a:br>
              <a:rPr lang="en-CA" sz="7200" dirty="0"/>
            </a:br>
            <a:r>
              <a:rPr lang="en-CA" sz="7200" dirty="0"/>
              <a:t>Lead into the future.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7DB0F01C-4C5F-41AE-A9B8-1C6EBDAAE50F}"/>
              </a:ext>
            </a:extLst>
          </p:cNvPr>
          <p:cNvSpPr/>
          <p:nvPr/>
        </p:nvSpPr>
        <p:spPr>
          <a:xfrm>
            <a:off x="2447925" y="1070660"/>
            <a:ext cx="542925" cy="498655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A204BF1A-6864-441E-BA92-BCAB6C34AAC6}"/>
              </a:ext>
            </a:extLst>
          </p:cNvPr>
          <p:cNvSpPr/>
          <p:nvPr/>
        </p:nvSpPr>
        <p:spPr>
          <a:xfrm>
            <a:off x="6953250" y="1045473"/>
            <a:ext cx="542925" cy="49865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07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64862DE-E4C9-4FB6-9F98-5E7D7E552BD2}"/>
              </a:ext>
            </a:extLst>
          </p:cNvPr>
          <p:cNvSpPr/>
          <p:nvPr/>
        </p:nvSpPr>
        <p:spPr>
          <a:xfrm>
            <a:off x="914400" y="1228725"/>
            <a:ext cx="4314825" cy="53149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FUTURE: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and develop opportunities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 for the future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Inspire with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vision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 change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change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Medium &amp; 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</a:t>
            </a:r>
            <a:endParaRPr lang="en-CA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494A25-D2BB-4478-B031-DF3DBB78E087}"/>
              </a:ext>
            </a:extLst>
          </p:cNvPr>
          <p:cNvSpPr/>
          <p:nvPr/>
        </p:nvSpPr>
        <p:spPr>
          <a:xfrm>
            <a:off x="4686300" y="1228723"/>
            <a:ext cx="4314825" cy="531495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PRESENT: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Efficiently operate to maximize profitability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to achieve goals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</a:t>
            </a:r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esources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&amp; motivate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&amp; adjust</a:t>
            </a:r>
          </a:p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&amp; 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medium term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24DC5B-F0E8-47B2-A933-F98742015B3C}"/>
              </a:ext>
            </a:extLst>
          </p:cNvPr>
          <p:cNvSpPr/>
          <p:nvPr/>
        </p:nvSpPr>
        <p:spPr>
          <a:xfrm>
            <a:off x="839568" y="176510"/>
            <a:ext cx="3702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LEADERSHIP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16B23D-8564-4A72-9999-1DF56A23B5F0}"/>
              </a:ext>
            </a:extLst>
          </p:cNvPr>
          <p:cNvSpPr/>
          <p:nvPr/>
        </p:nvSpPr>
        <p:spPr>
          <a:xfrm>
            <a:off x="4686300" y="2600325"/>
            <a:ext cx="542925" cy="26289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71AD5516-4E36-4D0F-B25B-0971FD74DA91}"/>
              </a:ext>
            </a:extLst>
          </p:cNvPr>
          <p:cNvSpPr/>
          <p:nvPr/>
        </p:nvSpPr>
        <p:spPr>
          <a:xfrm>
            <a:off x="4029075" y="1885950"/>
            <a:ext cx="1790700" cy="342900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31AADF-2D4A-4776-AE4A-EF258D522897}"/>
              </a:ext>
            </a:extLst>
          </p:cNvPr>
          <p:cNvSpPr/>
          <p:nvPr/>
        </p:nvSpPr>
        <p:spPr>
          <a:xfrm>
            <a:off x="5028440" y="147330"/>
            <a:ext cx="4602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MANAGEMENT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62D0390E-C7A8-47A2-AE4B-FFDFACE07B2E}"/>
              </a:ext>
            </a:extLst>
          </p:cNvPr>
          <p:cNvSpPr txBox="1">
            <a:spLocks/>
          </p:cNvSpPr>
          <p:nvPr/>
        </p:nvSpPr>
        <p:spPr>
          <a:xfrm>
            <a:off x="2056639" y="2831675"/>
            <a:ext cx="5762627" cy="19879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A" sz="3000" dirty="0"/>
          </a:p>
          <a:p>
            <a:pPr algn="ctr"/>
            <a:r>
              <a:rPr lang="en-CA" sz="7200" dirty="0"/>
              <a:t>Dreamers </a:t>
            </a:r>
            <a:br>
              <a:rPr lang="en-CA" sz="7200" dirty="0"/>
            </a:br>
            <a:r>
              <a:rPr lang="en-CA" sz="7200" dirty="0"/>
              <a:t>and Doers</a:t>
            </a:r>
          </a:p>
        </p:txBody>
      </p:sp>
    </p:spTree>
    <p:extLst>
      <p:ext uri="{BB962C8B-B14F-4D97-AF65-F5344CB8AC3E}">
        <p14:creationId xmlns:p14="http://schemas.microsoft.com/office/powerpoint/2010/main" val="2931866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D08FF302-852E-40AA-84F5-D01CDBD995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6" t="8290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Hd Do Free Unlimited - Silhouette Head , Transparent Cartoon - Jing.fm">
            <a:extLst>
              <a:ext uri="{FF2B5EF4-FFF2-40B4-BE49-F238E27FC236}">
                <a16:creationId xmlns:a16="http://schemas.microsoft.com/office/drawing/2014/main" id="{EB37DCA7-66FC-4E7A-8A95-AA0623D82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63" y="1533114"/>
            <a:ext cx="5349538" cy="53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505EA412-C6E2-4B4E-9076-E1C2A4E27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175" y="1666240"/>
            <a:ext cx="5475067" cy="5191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97A6D-7D45-4D18-A3CB-40586129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0" y="93552"/>
            <a:ext cx="8823004" cy="792368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Acting with your HEAD and your HEART</a:t>
            </a:r>
          </a:p>
        </p:txBody>
      </p:sp>
      <p:pic>
        <p:nvPicPr>
          <p:cNvPr id="2050" name="Picture 2" descr="Heart symbol - Wikipedia">
            <a:extLst>
              <a:ext uri="{FF2B5EF4-FFF2-40B4-BE49-F238E27FC236}">
                <a16:creationId xmlns:a16="http://schemas.microsoft.com/office/drawing/2014/main" id="{2D058B32-D495-4DF6-A139-621F95AB6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821045"/>
            <a:ext cx="1036955" cy="10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eart symbol - Wikipedia">
            <a:extLst>
              <a:ext uri="{FF2B5EF4-FFF2-40B4-BE49-F238E27FC236}">
                <a16:creationId xmlns:a16="http://schemas.microsoft.com/office/drawing/2014/main" id="{E609F496-7D2B-44D3-8991-41CFE5A13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15" y="5821045"/>
            <a:ext cx="1036955" cy="10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ain Clip Art at Clker.com - vector clip art online, royalty free &amp; public  domain">
            <a:extLst>
              <a:ext uri="{FF2B5EF4-FFF2-40B4-BE49-F238E27FC236}">
                <a16:creationId xmlns:a16="http://schemas.microsoft.com/office/drawing/2014/main" id="{8B8EC6B3-A76F-43EF-9D76-E3034AB66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52" y="2001499"/>
            <a:ext cx="1515071" cy="129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rain Clip Art at Clker.com - vector clip art online, royalty free &amp; public  domain">
            <a:extLst>
              <a:ext uri="{FF2B5EF4-FFF2-40B4-BE49-F238E27FC236}">
                <a16:creationId xmlns:a16="http://schemas.microsoft.com/office/drawing/2014/main" id="{67672F42-BF80-4BD8-8FE0-4E2871522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612" y="2065123"/>
            <a:ext cx="1515071" cy="129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C7FCAC-AFDE-4D43-9B18-9193E4904507}"/>
              </a:ext>
            </a:extLst>
          </p:cNvPr>
          <p:cNvSpPr/>
          <p:nvPr/>
        </p:nvSpPr>
        <p:spPr>
          <a:xfrm>
            <a:off x="4048210" y="1477915"/>
            <a:ext cx="1773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CC2B0-F82A-4B41-8597-8BF76076E4D0}"/>
              </a:ext>
            </a:extLst>
          </p:cNvPr>
          <p:cNvSpPr/>
          <p:nvPr/>
        </p:nvSpPr>
        <p:spPr>
          <a:xfrm>
            <a:off x="3907307" y="4507555"/>
            <a:ext cx="2055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269534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1E382E0-0FDC-4B59-B8C4-C4E105C4FF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997700" y="6465888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721EDE33-4705-4BC6-ACB7-A7F0673D7218}" type="slidenum">
              <a:rPr lang="en-US" altLang="en-US" smtClean="0"/>
              <a:pPr eaLnBrk="1" hangingPunct="1"/>
              <a:t>9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8E76764C-D55C-4F98-8BC7-179365A50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96" y="514350"/>
            <a:ext cx="7061425" cy="6301957"/>
          </a:xfrm>
          <a:prstGeom prst="rect">
            <a:avLst/>
          </a:prstGeom>
        </p:spPr>
      </p:pic>
      <p:pic>
        <p:nvPicPr>
          <p:cNvPr id="8" name="Picture 2" descr="Heart symbol - Wikipedia">
            <a:extLst>
              <a:ext uri="{FF2B5EF4-FFF2-40B4-BE49-F238E27FC236}">
                <a16:creationId xmlns:a16="http://schemas.microsoft.com/office/drawing/2014/main" id="{59C28B6A-200B-46C6-8ACA-BDD3DC18A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82" y="4661331"/>
            <a:ext cx="1916851" cy="191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07baa9e-2f32-48fb-befb-7a115b626d33"/>
  <p:tag name="__PE_POLL_URL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5e0e566-e1e4-4d9d-a848-3c15de1021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9483987-7144-4562-8c9f-b0e7b3eaf2c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933600f-0288-4351-a65f-1bf6bf01bae1"/>
</p:tagLst>
</file>

<file path=ppt/theme/theme1.xml><?xml version="1.0" encoding="utf-8"?>
<a:theme xmlns:a="http://schemas.openxmlformats.org/drawingml/2006/main" name="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334C9860-A29D-43BC-A654-6297F82225D8}" vid="{CD18E5F0-8B74-48CF-AC9C-AF1EE45E35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d1837d1-c4d4-4c22-8f4a-a77bd94c21f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65BB6B07CD7E419B99A32EBE4934B2" ma:contentTypeVersion="10" ma:contentTypeDescription="Create a new document." ma:contentTypeScope="" ma:versionID="ea80738685bbb099bd4bdf18e51cbfb1">
  <xsd:schema xmlns:xsd="http://www.w3.org/2001/XMLSchema" xmlns:xs="http://www.w3.org/2001/XMLSchema" xmlns:p="http://schemas.microsoft.com/office/2006/metadata/properties" xmlns:ns3="7d1837d1-c4d4-4c22-8f4a-a77bd94c21fe" xmlns:ns4="51d5d1c1-1f21-4f3d-a427-0392c47753ba" targetNamespace="http://schemas.microsoft.com/office/2006/metadata/properties" ma:root="true" ma:fieldsID="cd7bbf49e8f024d7a0d26e2c98179dbb" ns3:_="" ns4:_="">
    <xsd:import namespace="7d1837d1-c4d4-4c22-8f4a-a77bd94c21fe"/>
    <xsd:import namespace="51d5d1c1-1f21-4f3d-a427-0392c47753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837d1-c4d4-4c22-8f4a-a77bd94c2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5d1c1-1f21-4f3d-a427-0392c47753b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40343A-75DB-4E03-95EA-4A75BA0D7FF2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51d5d1c1-1f21-4f3d-a427-0392c47753ba"/>
    <ds:schemaRef ds:uri="7d1837d1-c4d4-4c22-8f4a-a77bd94c21f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540579-E53E-41FA-A103-19CE3CC60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837d1-c4d4-4c22-8f4a-a77bd94c21fe"/>
    <ds:schemaRef ds:uri="51d5d1c1-1f21-4f3d-a427-0392c47753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759597-1FA4-4F46-9BA8-01240C5602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NSCC</Template>
  <TotalTime>1004</TotalTime>
  <Words>748</Words>
  <Application>Microsoft Office PowerPoint</Application>
  <PresentationFormat>Widescreen</PresentationFormat>
  <Paragraphs>147</Paragraphs>
  <Slides>47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Gill Sans SemiBold</vt:lpstr>
      <vt:lpstr>Times New Roman</vt:lpstr>
      <vt:lpstr>Office Theme</vt:lpstr>
      <vt:lpstr>PowerPoint Presentation</vt:lpstr>
      <vt:lpstr>People remember great leaders</vt:lpstr>
      <vt:lpstr>and people remember successful entrepreneurs</vt:lpstr>
      <vt:lpstr>But nobody glorifies great managers!</vt:lpstr>
      <vt:lpstr>PowerPoint Presentation</vt:lpstr>
      <vt:lpstr>PowerPoint Presentation</vt:lpstr>
      <vt:lpstr>PowerPoint Presentation</vt:lpstr>
      <vt:lpstr>Acting with your HEAD and your HEART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Conflict</vt:lpstr>
      <vt:lpstr>PowerPoint Presentation</vt:lpstr>
      <vt:lpstr>The Business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Levels of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Importance of Vision</vt:lpstr>
      <vt:lpstr>PowerPoint Presentation</vt:lpstr>
      <vt:lpstr>PowerPoint Presentation</vt:lpstr>
      <vt:lpstr>PowerPoint Presentation</vt:lpstr>
      <vt:lpstr>PowerPoint Presentation</vt:lpstr>
      <vt:lpstr>The quality of your ‘followers’</vt:lpstr>
      <vt:lpstr>The Situational Model of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Maguire</dc:creator>
  <cp:lastModifiedBy>Dave Maguire</cp:lastModifiedBy>
  <cp:revision>30</cp:revision>
  <dcterms:created xsi:type="dcterms:W3CDTF">2021-01-01T17:03:06Z</dcterms:created>
  <dcterms:modified xsi:type="dcterms:W3CDTF">2022-03-21T14:30:14Z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0x010100C465BB6B07CD7E419B99A32EBE4934B2</vt:lpwstr>
  </property>
</Properties>
</file>